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81813" cy="100155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FFFF00"/>
    <a:srgbClr val="FF0000"/>
    <a:srgbClr val="FF9933"/>
    <a:srgbClr val="99FFCC"/>
    <a:srgbClr val="CCCCFF"/>
    <a:srgbClr val="99CCFF"/>
    <a:srgbClr val="05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9272" autoAdjust="0"/>
  </p:normalViewPr>
  <p:slideViewPr>
    <p:cSldViewPr showGuides="1">
      <p:cViewPr varScale="1">
        <p:scale>
          <a:sx n="103" d="100"/>
          <a:sy n="103" d="100"/>
        </p:scale>
        <p:origin x="12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9.xml"/><Relationship Id="rId2" Type="http://schemas.openxmlformats.org/officeDocument/2006/relationships/slide" Target="slides/slide3.xml"/><Relationship Id="rId1" Type="http://schemas.openxmlformats.org/officeDocument/2006/relationships/slide" Target="slides/slide1.xml"/><Relationship Id="rId5" Type="http://schemas.openxmlformats.org/officeDocument/2006/relationships/slide" Target="slides/slide15.xml"/><Relationship Id="rId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754E7622-F443-46BA-908C-CF5196AB96C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24" tIns="46160" rIns="92324" bIns="46160" numCol="1" anchor="t" anchorCtr="0" compatLnSpc="1">
            <a:prstTxWarp prst="textNoShape">
              <a:avLst/>
            </a:prstTxWarp>
          </a:bodyPr>
          <a:lstStyle>
            <a:lvl1pPr defTabSz="922338">
              <a:defRPr sz="1200">
                <a:latin typeface="Times New Roman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AB287692-0D8A-4D77-97F8-E7170E097CD5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8900" y="0"/>
            <a:ext cx="298291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24" tIns="46160" rIns="92324" bIns="46160" numCol="1" anchor="t" anchorCtr="0" compatLnSpc="1">
            <a:prstTxWarp prst="textNoShape">
              <a:avLst/>
            </a:prstTxWarp>
          </a:bodyPr>
          <a:lstStyle>
            <a:lvl1pPr algn="r" defTabSz="922338">
              <a:defRPr sz="1200">
                <a:latin typeface="Times New Roman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819EF68E-6C86-4936-B8E7-4081DDD2D3DC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2300"/>
            <a:ext cx="298291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24" tIns="46160" rIns="92324" bIns="46160" numCol="1" anchor="b" anchorCtr="0" compatLnSpc="1">
            <a:prstTxWarp prst="textNoShape">
              <a:avLst/>
            </a:prstTxWarp>
          </a:bodyPr>
          <a:lstStyle>
            <a:lvl1pPr defTabSz="922338">
              <a:defRPr sz="1200">
                <a:latin typeface="Times New Roman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45" name="Rectangle 5">
            <a:extLst>
              <a:ext uri="{FF2B5EF4-FFF2-40B4-BE49-F238E27FC236}">
                <a16:creationId xmlns:a16="http://schemas.microsoft.com/office/drawing/2014/main" id="{97DF0DE3-B7FC-460A-9565-4FE0B771D40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8900" y="9512300"/>
            <a:ext cx="298291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24" tIns="46160" rIns="92324" bIns="46160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/>
            </a:lvl1pPr>
          </a:lstStyle>
          <a:p>
            <a:fld id="{E9C7D96E-963A-4E65-AB8E-143664AFA3A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>
            <a:extLst>
              <a:ext uri="{FF2B5EF4-FFF2-40B4-BE49-F238E27FC236}">
                <a16:creationId xmlns:a16="http://schemas.microsoft.com/office/drawing/2014/main" id="{493C5E3C-653C-4AA3-8F3F-3CC1D66B823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6725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24" tIns="46160" rIns="92324" bIns="46160" numCol="1" anchor="t" anchorCtr="0" compatLnSpc="1">
            <a:prstTxWarp prst="textNoShape">
              <a:avLst/>
            </a:prstTxWarp>
          </a:bodyPr>
          <a:lstStyle>
            <a:lvl1pPr defTabSz="922338">
              <a:defRPr sz="1200">
                <a:latin typeface="Times New Roman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29B3E46B-6BB3-49A9-A513-D8F5975A0EF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30650" y="0"/>
            <a:ext cx="2927350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24" tIns="46160" rIns="92324" bIns="46160" numCol="1" anchor="t" anchorCtr="0" compatLnSpc="1">
            <a:prstTxWarp prst="textNoShape">
              <a:avLst/>
            </a:prstTxWarp>
          </a:bodyPr>
          <a:lstStyle>
            <a:lvl1pPr algn="r" defTabSz="922338">
              <a:defRPr sz="1200">
                <a:latin typeface="Times New Roman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24" name="Rectangle 4">
            <a:extLst>
              <a:ext uri="{FF2B5EF4-FFF2-40B4-BE49-F238E27FC236}">
                <a16:creationId xmlns:a16="http://schemas.microsoft.com/office/drawing/2014/main" id="{8D4A063C-2CD3-45E3-99F6-39FEF4379162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69938"/>
            <a:ext cx="5024438" cy="37703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7" name="Rectangle 5">
            <a:extLst>
              <a:ext uri="{FF2B5EF4-FFF2-40B4-BE49-F238E27FC236}">
                <a16:creationId xmlns:a16="http://schemas.microsoft.com/office/drawing/2014/main" id="{CB612C2D-24F8-4BD5-8CC8-2C944C7E65D3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770438"/>
            <a:ext cx="5006975" cy="446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24" tIns="46160" rIns="92324" bIns="461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54278" name="Rectangle 6">
            <a:extLst>
              <a:ext uri="{FF2B5EF4-FFF2-40B4-BE49-F238E27FC236}">
                <a16:creationId xmlns:a16="http://schemas.microsoft.com/office/drawing/2014/main" id="{9BBFE9D6-D924-4BAB-9082-00F8A5E6886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39288"/>
            <a:ext cx="3006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24" tIns="46160" rIns="92324" bIns="46160" numCol="1" anchor="b" anchorCtr="0" compatLnSpc="1">
            <a:prstTxWarp prst="textNoShape">
              <a:avLst/>
            </a:prstTxWarp>
          </a:bodyPr>
          <a:lstStyle>
            <a:lvl1pPr defTabSz="922338">
              <a:defRPr sz="1200">
                <a:latin typeface="Times New Roman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4279" name="Rectangle 7">
            <a:extLst>
              <a:ext uri="{FF2B5EF4-FFF2-40B4-BE49-F238E27FC236}">
                <a16:creationId xmlns:a16="http://schemas.microsoft.com/office/drawing/2014/main" id="{9BABE367-1C78-43EA-B759-32D30807A42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0650" y="9539288"/>
            <a:ext cx="29273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24" tIns="46160" rIns="92324" bIns="46160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/>
            </a:lvl1pPr>
          </a:lstStyle>
          <a:p>
            <a:fld id="{928B87EE-397B-432C-B582-8BF9D858533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1415C4F5-BB29-4ECC-BD16-3F50D596057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92E76AF6-E8B2-40B4-84C1-EE8928D13D5B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AA9CE903-8F8F-4233-ADA5-AD29AFA021E7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8213" y="752475"/>
            <a:ext cx="5008562" cy="3756025"/>
          </a:xfrm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2ED6FBDA-DF1E-45AD-881E-4EE882C540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9163" y="4759325"/>
            <a:ext cx="5043487" cy="45037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3E35862D-4689-4603-858E-D63B944DA8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0680085D-4C6E-427D-9FB1-E118CCBF449E}" type="slidenum">
              <a:rPr lang="en-US" altLang="ja-JP" sz="1200"/>
              <a:pPr eaLnBrk="1" hangingPunct="1"/>
              <a:t>10</a:t>
            </a:fld>
            <a:endParaRPr lang="en-US" altLang="ja-JP" sz="1200"/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A01E45AC-D59A-40D2-836C-F4990B2FE30C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8213" y="752475"/>
            <a:ext cx="5008562" cy="3756025"/>
          </a:xfrm>
          <a:ln/>
        </p:spPr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id="{DFD1D24A-577D-45F0-9EAD-07E1FE0594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9163" y="4759325"/>
            <a:ext cx="5043487" cy="45037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>
            <a:extLst>
              <a:ext uri="{FF2B5EF4-FFF2-40B4-BE49-F238E27FC236}">
                <a16:creationId xmlns:a16="http://schemas.microsoft.com/office/drawing/2014/main" id="{18E0E827-0609-496E-BA9B-DC2C475F069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E1D754B9-C525-4BE1-AFC1-D4B4835FCCC7}" type="slidenum">
              <a:rPr lang="en-US" altLang="ja-JP" sz="1200"/>
              <a:pPr eaLnBrk="1" hangingPunct="1"/>
              <a:t>11</a:t>
            </a:fld>
            <a:endParaRPr lang="en-US" altLang="ja-JP" sz="1200"/>
          </a:p>
        </p:txBody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3F86AF9C-A53E-4AA4-99DD-85A86E4FB2A9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8213" y="752475"/>
            <a:ext cx="5008562" cy="3756025"/>
          </a:xfrm>
          <a:ln/>
        </p:spPr>
      </p:sp>
      <p:sp>
        <p:nvSpPr>
          <p:cNvPr id="41988" name="Rectangle 3">
            <a:extLst>
              <a:ext uri="{FF2B5EF4-FFF2-40B4-BE49-F238E27FC236}">
                <a16:creationId xmlns:a16="http://schemas.microsoft.com/office/drawing/2014/main" id="{4A490532-C6DF-4761-B525-C0A5B0436F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9163" y="4759325"/>
            <a:ext cx="5043487" cy="45037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B69C46C1-65C3-4862-8109-94F7BAB6A8D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D6685006-C223-40CF-B1A7-EE8F012F1C86}" type="slidenum">
              <a:rPr lang="en-US" altLang="ja-JP" sz="1200"/>
              <a:pPr eaLnBrk="1" hangingPunct="1"/>
              <a:t>12</a:t>
            </a:fld>
            <a:endParaRPr lang="en-US" altLang="ja-JP" sz="1200"/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0AEC7CFA-95BD-46B8-B055-697700018353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8213" y="752475"/>
            <a:ext cx="5008562" cy="3756025"/>
          </a:xfrm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46D1146F-5CAD-4C3D-A55E-0358E02C8E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9163" y="4759325"/>
            <a:ext cx="5043487" cy="45037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>
            <a:extLst>
              <a:ext uri="{FF2B5EF4-FFF2-40B4-BE49-F238E27FC236}">
                <a16:creationId xmlns:a16="http://schemas.microsoft.com/office/drawing/2014/main" id="{CFAB4D9C-7226-4BE7-A13E-20CCC26A2C7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8FD80F83-D5B0-4CE4-B481-7EDC9A1D49A9}" type="slidenum">
              <a:rPr lang="en-US" altLang="ja-JP" sz="1200"/>
              <a:pPr eaLnBrk="1" hangingPunct="1"/>
              <a:t>13</a:t>
            </a:fld>
            <a:endParaRPr lang="en-US" altLang="ja-JP" sz="1200"/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E0C548F5-84B4-49FC-B2E9-4CCEBB64195D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8213" y="752475"/>
            <a:ext cx="5008562" cy="3756025"/>
          </a:xfrm>
          <a:ln/>
        </p:spPr>
      </p:sp>
      <p:sp>
        <p:nvSpPr>
          <p:cNvPr id="44036" name="Rectangle 3">
            <a:extLst>
              <a:ext uri="{FF2B5EF4-FFF2-40B4-BE49-F238E27FC236}">
                <a16:creationId xmlns:a16="http://schemas.microsoft.com/office/drawing/2014/main" id="{FB3F5F6B-D598-41F7-849B-BAE17982DA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9163" y="4759325"/>
            <a:ext cx="5043487" cy="45037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>
            <a:extLst>
              <a:ext uri="{FF2B5EF4-FFF2-40B4-BE49-F238E27FC236}">
                <a16:creationId xmlns:a16="http://schemas.microsoft.com/office/drawing/2014/main" id="{E6337F5A-0279-4025-B2B6-937C6A362AF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D5554727-994E-4FFC-B422-AE7CE935166B}" type="slidenum">
              <a:rPr lang="en-US" altLang="ja-JP" sz="1200"/>
              <a:pPr eaLnBrk="1" hangingPunct="1"/>
              <a:t>14</a:t>
            </a:fld>
            <a:endParaRPr lang="en-US" altLang="ja-JP" sz="1200"/>
          </a:p>
        </p:txBody>
      </p:sp>
      <p:sp>
        <p:nvSpPr>
          <p:cNvPr id="45059" name="Rectangle 2">
            <a:extLst>
              <a:ext uri="{FF2B5EF4-FFF2-40B4-BE49-F238E27FC236}">
                <a16:creationId xmlns:a16="http://schemas.microsoft.com/office/drawing/2014/main" id="{6A38CDF7-FCB4-4ED9-AC23-CAB3373E1BF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8213" y="752475"/>
            <a:ext cx="5008562" cy="3756025"/>
          </a:xfrm>
          <a:ln/>
        </p:spPr>
      </p:sp>
      <p:sp>
        <p:nvSpPr>
          <p:cNvPr id="45060" name="Rectangle 3">
            <a:extLst>
              <a:ext uri="{FF2B5EF4-FFF2-40B4-BE49-F238E27FC236}">
                <a16:creationId xmlns:a16="http://schemas.microsoft.com/office/drawing/2014/main" id="{BD07D155-FF0B-42B9-AD22-CBB553C379F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9163" y="4759325"/>
            <a:ext cx="5043487" cy="45037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>
            <a:extLst>
              <a:ext uri="{FF2B5EF4-FFF2-40B4-BE49-F238E27FC236}">
                <a16:creationId xmlns:a16="http://schemas.microsoft.com/office/drawing/2014/main" id="{E4B3B3F4-E4F8-4C24-ACB4-C747ECF2892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39983954-9C0A-4C4F-B073-90245E7F4F0F}" type="slidenum">
              <a:rPr lang="en-US" altLang="ja-JP" sz="1200"/>
              <a:pPr eaLnBrk="1" hangingPunct="1"/>
              <a:t>15</a:t>
            </a:fld>
            <a:endParaRPr lang="en-US" altLang="ja-JP" sz="1200"/>
          </a:p>
        </p:txBody>
      </p:sp>
      <p:sp>
        <p:nvSpPr>
          <p:cNvPr id="46083" name="Rectangle 2">
            <a:extLst>
              <a:ext uri="{FF2B5EF4-FFF2-40B4-BE49-F238E27FC236}">
                <a16:creationId xmlns:a16="http://schemas.microsoft.com/office/drawing/2014/main" id="{7E9B5A9F-87D0-4949-AF05-18A4AD77C2A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8213" y="752475"/>
            <a:ext cx="5008562" cy="3756025"/>
          </a:xfrm>
          <a:ln/>
        </p:spPr>
      </p:sp>
      <p:sp>
        <p:nvSpPr>
          <p:cNvPr id="46084" name="Rectangle 3">
            <a:extLst>
              <a:ext uri="{FF2B5EF4-FFF2-40B4-BE49-F238E27FC236}">
                <a16:creationId xmlns:a16="http://schemas.microsoft.com/office/drawing/2014/main" id="{8A5B4911-BB2E-4A31-B78D-8E21883776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9163" y="4759325"/>
            <a:ext cx="5043487" cy="45037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>
            <a:extLst>
              <a:ext uri="{FF2B5EF4-FFF2-40B4-BE49-F238E27FC236}">
                <a16:creationId xmlns:a16="http://schemas.microsoft.com/office/drawing/2014/main" id="{1DABD3FB-71EB-42F1-AE8B-E90167D83D7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39FD9D18-B981-439E-9FF2-695B0D0A96A9}" type="slidenum">
              <a:rPr lang="en-US" altLang="ja-JP" sz="1200"/>
              <a:pPr eaLnBrk="1" hangingPunct="1"/>
              <a:t>16</a:t>
            </a:fld>
            <a:endParaRPr lang="en-US" altLang="ja-JP" sz="1200"/>
          </a:p>
        </p:txBody>
      </p:sp>
      <p:sp>
        <p:nvSpPr>
          <p:cNvPr id="47107" name="Rectangle 2">
            <a:extLst>
              <a:ext uri="{FF2B5EF4-FFF2-40B4-BE49-F238E27FC236}">
                <a16:creationId xmlns:a16="http://schemas.microsoft.com/office/drawing/2014/main" id="{2A896877-B3FE-48DF-B9F8-9201D1469923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8213" y="752475"/>
            <a:ext cx="5008562" cy="3756025"/>
          </a:xfrm>
          <a:ln/>
        </p:spPr>
      </p:sp>
      <p:sp>
        <p:nvSpPr>
          <p:cNvPr id="47108" name="Rectangle 3">
            <a:extLst>
              <a:ext uri="{FF2B5EF4-FFF2-40B4-BE49-F238E27FC236}">
                <a16:creationId xmlns:a16="http://schemas.microsoft.com/office/drawing/2014/main" id="{D25029FF-F2B1-41C7-9DC0-DE81D59E2EE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9163" y="4759325"/>
            <a:ext cx="5043487" cy="45037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F95AC654-D75C-40CB-9C05-30D68ECC17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EBBFBB38-A55D-472F-AE9D-5AF86746C831}" type="slidenum">
              <a:rPr lang="en-US" altLang="ja-JP" sz="1200"/>
              <a:pPr eaLnBrk="1" hangingPunct="1"/>
              <a:t>2</a:t>
            </a:fld>
            <a:endParaRPr lang="en-US" altLang="ja-JP" sz="1200"/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A950CBBF-FF76-4298-8775-E4C3417FE898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8213" y="752475"/>
            <a:ext cx="5008562" cy="3756025"/>
          </a:xfrm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9635C64C-60A8-4631-8433-9E62E9C69E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9163" y="4759325"/>
            <a:ext cx="5043487" cy="45037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F7F05425-C10A-46EB-B793-DF2170F4429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0DD9B7DC-8C74-46FC-B83B-EC3F26CEFDCE}" type="slidenum">
              <a:rPr lang="en-US" altLang="ja-JP" sz="1200"/>
              <a:pPr eaLnBrk="1" hangingPunct="1"/>
              <a:t>3</a:t>
            </a:fld>
            <a:endParaRPr lang="en-US" altLang="ja-JP" sz="1200"/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914A8183-10B6-4356-89B8-903DEA312063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8213" y="752475"/>
            <a:ext cx="5008562" cy="3756025"/>
          </a:xfrm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80E98BA7-1D75-44F6-956C-E39E9DCFDA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9163" y="4759325"/>
            <a:ext cx="5043487" cy="45037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83614DDF-F2E5-45C1-AB84-961CDDFBFAE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621DFF73-EF26-46D5-A253-3A0A30C02EF4}" type="slidenum">
              <a:rPr lang="en-US" altLang="ja-JP" sz="1200"/>
              <a:pPr eaLnBrk="1" hangingPunct="1"/>
              <a:t>4</a:t>
            </a:fld>
            <a:endParaRPr lang="en-US" altLang="ja-JP" sz="1200"/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6937680B-862C-48CD-A278-CE6F89E3780A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8213" y="752475"/>
            <a:ext cx="5008562" cy="3756025"/>
          </a:xfrm>
          <a:ln/>
        </p:spPr>
      </p:sp>
      <p:sp>
        <p:nvSpPr>
          <p:cNvPr id="34820" name="Rectangle 3">
            <a:extLst>
              <a:ext uri="{FF2B5EF4-FFF2-40B4-BE49-F238E27FC236}">
                <a16:creationId xmlns:a16="http://schemas.microsoft.com/office/drawing/2014/main" id="{DB0EF40A-249C-40A6-8769-38EB4C3463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9163" y="4759325"/>
            <a:ext cx="5043487" cy="45037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02842C31-869A-4E86-9230-3BEDBE59A39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27284241-13DE-43D3-A93E-B2E132CF2B46}" type="slidenum">
              <a:rPr lang="en-US" altLang="ja-JP" sz="1200"/>
              <a:pPr eaLnBrk="1" hangingPunct="1"/>
              <a:t>5</a:t>
            </a:fld>
            <a:endParaRPr lang="en-US" altLang="ja-JP" sz="1200"/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1821F7E8-225D-4A63-B3F2-2CF849CF3337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8213" y="752475"/>
            <a:ext cx="5008562" cy="3756025"/>
          </a:xfrm>
          <a:ln/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01C732B8-D51B-4040-945B-9D761DCB8C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9163" y="4759325"/>
            <a:ext cx="5043487" cy="45037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B4159FC2-FFFE-48F1-9423-940ED42B510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551415BF-5FDD-4DDB-AE51-5E29DC588120}" type="slidenum">
              <a:rPr lang="en-US" altLang="ja-JP" sz="1200"/>
              <a:pPr eaLnBrk="1" hangingPunct="1"/>
              <a:t>6</a:t>
            </a:fld>
            <a:endParaRPr lang="en-US" altLang="ja-JP" sz="1200"/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id="{92A5B69B-3225-4F72-9212-4E89F72B3853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8213" y="752475"/>
            <a:ext cx="5008562" cy="3756025"/>
          </a:xfrm>
          <a:ln/>
        </p:spPr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5C08AFC7-9FC4-4A8F-871B-5B971503B9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9163" y="4759325"/>
            <a:ext cx="5043487" cy="45037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>
            <a:extLst>
              <a:ext uri="{FF2B5EF4-FFF2-40B4-BE49-F238E27FC236}">
                <a16:creationId xmlns:a16="http://schemas.microsoft.com/office/drawing/2014/main" id="{C7673375-DBCF-466E-82DC-5B773B8EB0E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80245456-5BFD-4FB6-BB60-1F07826A2AC8}" type="slidenum">
              <a:rPr lang="en-US" altLang="ja-JP" sz="1200"/>
              <a:pPr eaLnBrk="1" hangingPunct="1"/>
              <a:t>7</a:t>
            </a:fld>
            <a:endParaRPr lang="en-US" altLang="ja-JP" sz="1200"/>
          </a:p>
        </p:txBody>
      </p:sp>
      <p:sp>
        <p:nvSpPr>
          <p:cNvPr id="37891" name="Rectangle 2">
            <a:extLst>
              <a:ext uri="{FF2B5EF4-FFF2-40B4-BE49-F238E27FC236}">
                <a16:creationId xmlns:a16="http://schemas.microsoft.com/office/drawing/2014/main" id="{E268FFA7-B074-48A3-8109-B3E228EEC567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8213" y="752475"/>
            <a:ext cx="5008562" cy="3756025"/>
          </a:xfrm>
          <a:ln/>
        </p:spPr>
      </p:sp>
      <p:sp>
        <p:nvSpPr>
          <p:cNvPr id="37892" name="Rectangle 3">
            <a:extLst>
              <a:ext uri="{FF2B5EF4-FFF2-40B4-BE49-F238E27FC236}">
                <a16:creationId xmlns:a16="http://schemas.microsoft.com/office/drawing/2014/main" id="{270D3848-D6B7-41D4-8F32-2A49A2A348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9163" y="4759325"/>
            <a:ext cx="5043487" cy="45037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56EF4B7B-0B25-47B5-BD0F-D8E782820D3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B5664C72-FE68-46FA-8083-3896B2B2C46C}" type="slidenum">
              <a:rPr lang="en-US" altLang="ja-JP" sz="1200"/>
              <a:pPr eaLnBrk="1" hangingPunct="1"/>
              <a:t>8</a:t>
            </a:fld>
            <a:endParaRPr lang="en-US" altLang="ja-JP" sz="1200"/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15654D6E-F319-460D-AA21-4FF2707FD179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8213" y="752475"/>
            <a:ext cx="5008562" cy="3756025"/>
          </a:xfrm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0CB4FDAC-1A6E-4F3C-AC59-17D98A4C28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9163" y="4759325"/>
            <a:ext cx="5043487" cy="45037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>
            <a:extLst>
              <a:ext uri="{FF2B5EF4-FFF2-40B4-BE49-F238E27FC236}">
                <a16:creationId xmlns:a16="http://schemas.microsoft.com/office/drawing/2014/main" id="{97CDE043-CBD7-4321-8E65-178AB93A29C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922338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D078E630-CAC8-424D-B288-27BD7213044D}" type="slidenum">
              <a:rPr lang="en-US" altLang="ja-JP" sz="1200"/>
              <a:pPr eaLnBrk="1" hangingPunct="1"/>
              <a:t>9</a:t>
            </a:fld>
            <a:endParaRPr lang="en-US" altLang="ja-JP" sz="1200"/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612E33B0-9B9F-4EC3-B55E-5F1BE8231EE6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8213" y="752475"/>
            <a:ext cx="5008562" cy="3756025"/>
          </a:xfrm>
          <a:ln/>
        </p:spPr>
      </p:sp>
      <p:sp>
        <p:nvSpPr>
          <p:cNvPr id="39940" name="Rectangle 3">
            <a:extLst>
              <a:ext uri="{FF2B5EF4-FFF2-40B4-BE49-F238E27FC236}">
                <a16:creationId xmlns:a16="http://schemas.microsoft.com/office/drawing/2014/main" id="{0F31C4FD-DDC7-4BAB-91E5-B1980198C6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9163" y="4759325"/>
            <a:ext cx="5043487" cy="45037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9" descr="NVDのコピー.png">
            <a:extLst>
              <a:ext uri="{FF2B5EF4-FFF2-40B4-BE49-F238E27FC236}">
                <a16:creationId xmlns:a16="http://schemas.microsoft.com/office/drawing/2014/main" id="{A8728CDE-C01B-49BC-B969-C43667F1A3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4">
            <a:extLst>
              <a:ext uri="{FF2B5EF4-FFF2-40B4-BE49-F238E27FC236}">
                <a16:creationId xmlns:a16="http://schemas.microsoft.com/office/drawing/2014/main" id="{5ADDB2ED-EB6A-407A-94A8-B2F119C970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19200" y="1066800"/>
            <a:ext cx="7924800" cy="762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ADA46F1B-76A0-4490-9E13-10BBBB0E9398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2895600" y="6705600"/>
            <a:ext cx="5562600" cy="762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7" name="Rectangle 1036">
            <a:extLst>
              <a:ext uri="{FF2B5EF4-FFF2-40B4-BE49-F238E27FC236}">
                <a16:creationId xmlns:a16="http://schemas.microsoft.com/office/drawing/2014/main" id="{80DC30C4-B8A4-4FC1-9C9F-CDC2F54FDFC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0" y="3124200"/>
            <a:ext cx="8991600" cy="762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04450" name="Rectangle 102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104455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838200" y="1752600"/>
            <a:ext cx="77724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28811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9" descr="NVDのコピー.png">
            <a:extLst>
              <a:ext uri="{FF2B5EF4-FFF2-40B4-BE49-F238E27FC236}">
                <a16:creationId xmlns:a16="http://schemas.microsoft.com/office/drawing/2014/main" id="{41932592-A879-4368-B728-8223BF196F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4">
            <a:extLst>
              <a:ext uri="{FF2B5EF4-FFF2-40B4-BE49-F238E27FC236}">
                <a16:creationId xmlns:a16="http://schemas.microsoft.com/office/drawing/2014/main" id="{FB2F8C9A-DC29-417D-A4A9-64E7B6E3B97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19200" y="1066800"/>
            <a:ext cx="7924800" cy="762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790067F4-4AD3-40F7-8C37-32D200245CD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2895600" y="6705600"/>
            <a:ext cx="5562600" cy="762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71670" y="304800"/>
            <a:ext cx="6615130" cy="533400"/>
          </a:xfrm>
        </p:spPr>
        <p:txBody>
          <a:bodyPr/>
          <a:lstStyle/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967B1D07-539A-450D-88D3-6BE0E08F713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/>
              <a:t>(C)NVD</a:t>
            </a:r>
            <a:r>
              <a:rPr lang="ja-JP" altLang="en-US"/>
              <a:t>株式会社</a:t>
            </a:r>
            <a:endParaRPr lang="en-US" altLang="ja-JP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AE1D0CFD-5896-4BF3-B6B4-7DA9EA27A23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22C392F-02FC-48C8-A4CD-C8B49C9AADD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13823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9" descr="NVDのコピー.png">
            <a:extLst>
              <a:ext uri="{FF2B5EF4-FFF2-40B4-BE49-F238E27FC236}">
                <a16:creationId xmlns:a16="http://schemas.microsoft.com/office/drawing/2014/main" id="{4162F7A9-C4E9-49E5-AA56-27541CC019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4">
            <a:extLst>
              <a:ext uri="{FF2B5EF4-FFF2-40B4-BE49-F238E27FC236}">
                <a16:creationId xmlns:a16="http://schemas.microsoft.com/office/drawing/2014/main" id="{3C7BD7F7-F554-43EB-B556-8EB57987279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19200" y="1066800"/>
            <a:ext cx="7924800" cy="762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0C04F929-8B21-4BD5-B23F-41A7FDC967F8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2895600" y="6705600"/>
            <a:ext cx="5562600" cy="762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86550" y="1285860"/>
            <a:ext cx="2000250" cy="511494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1285860"/>
            <a:ext cx="5848350" cy="511494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0B016746-BAC2-464F-8519-5764D09B853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/>
              <a:t>(C)NVD</a:t>
            </a:r>
            <a:r>
              <a:rPr lang="ja-JP" altLang="en-US"/>
              <a:t>株式会社</a:t>
            </a:r>
            <a:endParaRPr lang="en-US" altLang="ja-JP" dirty="0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00E0B834-B006-4A62-8622-503AC87E1D2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BE9108A-4586-4991-8470-FA31A8E2053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57053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547687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1182688" y="1143000"/>
            <a:ext cx="7772400" cy="5094288"/>
          </a:xfr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フッター プレースホルダ 3">
            <a:extLst>
              <a:ext uri="{FF2B5EF4-FFF2-40B4-BE49-F238E27FC236}">
                <a16:creationId xmlns:a16="http://schemas.microsoft.com/office/drawing/2014/main" id="{6AB958D6-93A0-443A-97F0-68CE1F6B8F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50825" y="6461125"/>
            <a:ext cx="3429000" cy="396875"/>
          </a:xfrm>
        </p:spPr>
        <p:txBody>
          <a:bodyPr/>
          <a:lstStyle>
            <a:lvl1pPr>
              <a:defRPr sz="1800" dirty="0" smtClean="0"/>
            </a:lvl1pPr>
          </a:lstStyle>
          <a:p>
            <a:pPr>
              <a:defRPr/>
            </a:pPr>
            <a:r>
              <a:rPr lang="en-US" altLang="ja-JP"/>
              <a:t>(C)NVD</a:t>
            </a:r>
            <a:r>
              <a:rPr lang="ja-JP" altLang="en-US"/>
              <a:t>株式会社</a:t>
            </a:r>
            <a:endParaRPr lang="en-US" altLang="ja-JP"/>
          </a:p>
        </p:txBody>
      </p:sp>
      <p:sp>
        <p:nvSpPr>
          <p:cNvPr id="5" name="スライド番号プレースホルダ 4">
            <a:extLst>
              <a:ext uri="{FF2B5EF4-FFF2-40B4-BE49-F238E27FC236}">
                <a16:creationId xmlns:a16="http://schemas.microsoft.com/office/drawing/2014/main" id="{8AB04A2F-438F-4ECD-8490-2A8C6FD539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042150" y="630872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DC8C44B-AA6E-4E79-80AC-B7628005042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99572753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9" descr="NVDのコピー.png">
            <a:extLst>
              <a:ext uri="{FF2B5EF4-FFF2-40B4-BE49-F238E27FC236}">
                <a16:creationId xmlns:a16="http://schemas.microsoft.com/office/drawing/2014/main" id="{663FB4E4-7811-4428-A88F-05072A6776B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4">
            <a:extLst>
              <a:ext uri="{FF2B5EF4-FFF2-40B4-BE49-F238E27FC236}">
                <a16:creationId xmlns:a16="http://schemas.microsoft.com/office/drawing/2014/main" id="{3041006A-A12E-423D-80F0-AE42A881F8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19200" y="1066800"/>
            <a:ext cx="7924800" cy="762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AC7D45DC-33AD-47C0-9EE8-C9FBB2EFC4DF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2895600" y="6705600"/>
            <a:ext cx="5562600" cy="762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57356" y="304800"/>
            <a:ext cx="6829444" cy="533400"/>
          </a:xfrm>
        </p:spPr>
        <p:txBody>
          <a:bodyPr/>
          <a:lstStyle/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フッター プレースホルダ 3">
            <a:extLst>
              <a:ext uri="{FF2B5EF4-FFF2-40B4-BE49-F238E27FC236}">
                <a16:creationId xmlns:a16="http://schemas.microsoft.com/office/drawing/2014/main" id="{9D669469-8118-426F-8817-D54D20D20AF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14313" y="6629400"/>
            <a:ext cx="2000250" cy="2286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/>
              <a:t>(C)NVD</a:t>
            </a:r>
            <a:r>
              <a:rPr lang="ja-JP" altLang="en-US"/>
              <a:t>株式会社</a:t>
            </a:r>
            <a:endParaRPr lang="en-US" altLang="ja-JP"/>
          </a:p>
        </p:txBody>
      </p:sp>
      <p:sp>
        <p:nvSpPr>
          <p:cNvPr id="8" name="スライド番号プレースホルダ 4">
            <a:extLst>
              <a:ext uri="{FF2B5EF4-FFF2-40B4-BE49-F238E27FC236}">
                <a16:creationId xmlns:a16="http://schemas.microsoft.com/office/drawing/2014/main" id="{C015C42F-9989-4BCE-91CB-85C534F8C75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C2EA40B-E4DA-49ED-BB48-1C28BC8C6E6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1215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9" descr="NVDのコピー.png">
            <a:extLst>
              <a:ext uri="{FF2B5EF4-FFF2-40B4-BE49-F238E27FC236}">
                <a16:creationId xmlns:a16="http://schemas.microsoft.com/office/drawing/2014/main" id="{28C6B3A0-858B-41F4-ACDB-4C34ACBB79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4">
            <a:extLst>
              <a:ext uri="{FF2B5EF4-FFF2-40B4-BE49-F238E27FC236}">
                <a16:creationId xmlns:a16="http://schemas.microsoft.com/office/drawing/2014/main" id="{409D6DD5-B137-4742-BD87-C3D1B39796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19200" y="1066800"/>
            <a:ext cx="7924800" cy="762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373D9FF2-737D-4CDF-B6AC-6C0A7B6A4E5B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2895600" y="6705600"/>
            <a:ext cx="5562600" cy="762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B8400862-5F07-4E97-B41E-F850DFF782D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/>
              <a:t>(C)NVD</a:t>
            </a:r>
            <a:r>
              <a:rPr lang="ja-JP" altLang="en-US"/>
              <a:t>株式会社</a:t>
            </a:r>
            <a:endParaRPr lang="en-US" altLang="ja-JP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33E139C1-D027-49AE-99F2-F7CF9DAE8FE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B74BB02-B1D4-4FCF-90C1-29262CB0B2F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1743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9" descr="NVDのコピー.png">
            <a:extLst>
              <a:ext uri="{FF2B5EF4-FFF2-40B4-BE49-F238E27FC236}">
                <a16:creationId xmlns:a16="http://schemas.microsoft.com/office/drawing/2014/main" id="{DD3E6E8D-5487-4AD1-B263-93822B399E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4">
            <a:extLst>
              <a:ext uri="{FF2B5EF4-FFF2-40B4-BE49-F238E27FC236}">
                <a16:creationId xmlns:a16="http://schemas.microsoft.com/office/drawing/2014/main" id="{D0C5350B-BEFA-4749-8206-23DF35F43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19200" y="1066800"/>
            <a:ext cx="7924800" cy="762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id="{F87BD378-D961-4928-B0C7-4420440DDD9D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2895600" y="6705600"/>
            <a:ext cx="5562600" cy="762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57356" y="304800"/>
            <a:ext cx="6829444" cy="5334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9243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62500" y="1371600"/>
            <a:ext cx="39243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1D2DFE7-D70E-44E8-9B5F-EA25F98F0D7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/>
              <a:t>(C)NVD</a:t>
            </a:r>
            <a:r>
              <a:rPr lang="ja-JP" altLang="en-US"/>
              <a:t>株式会社</a:t>
            </a:r>
            <a:endParaRPr lang="en-US" altLang="ja-JP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BA366DD-5815-4573-BBED-EB05785E756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FA0FAD1-677D-4F06-8C2C-9918C4BF906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6297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9" descr="NVDのコピー.png">
            <a:extLst>
              <a:ext uri="{FF2B5EF4-FFF2-40B4-BE49-F238E27FC236}">
                <a16:creationId xmlns:a16="http://schemas.microsoft.com/office/drawing/2014/main" id="{98E58071-BB29-4A5D-BF1D-08A23DC5DF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4">
            <a:extLst>
              <a:ext uri="{FF2B5EF4-FFF2-40B4-BE49-F238E27FC236}">
                <a16:creationId xmlns:a16="http://schemas.microsoft.com/office/drawing/2014/main" id="{F9D818D9-3C74-4936-8878-D6EA456727A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19200" y="1066800"/>
            <a:ext cx="7924800" cy="762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9" name="Rectangle 15">
            <a:extLst>
              <a:ext uri="{FF2B5EF4-FFF2-40B4-BE49-F238E27FC236}">
                <a16:creationId xmlns:a16="http://schemas.microsoft.com/office/drawing/2014/main" id="{A6DC0B27-8E4D-4528-92F2-ADCEB9765A48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2895600" y="6705600"/>
            <a:ext cx="5562600" cy="762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57356" y="274638"/>
            <a:ext cx="6829444" cy="72547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E827983B-C692-415A-847A-AB1F0F13B57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/>
              <a:t>(C)NVD</a:t>
            </a:r>
            <a:r>
              <a:rPr lang="ja-JP" altLang="en-US"/>
              <a:t>株式会社</a:t>
            </a:r>
            <a:endParaRPr lang="en-US" altLang="ja-JP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0A091601-DBDB-40DE-9F8C-F633399B6D2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A5660B-564C-4936-9B38-C4F3ECB4CBD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00180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9" descr="NVDのコピー.png">
            <a:extLst>
              <a:ext uri="{FF2B5EF4-FFF2-40B4-BE49-F238E27FC236}">
                <a16:creationId xmlns:a16="http://schemas.microsoft.com/office/drawing/2014/main" id="{FE97B65D-D4E8-4AF1-A7FF-56FFE0BDADA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14">
            <a:extLst>
              <a:ext uri="{FF2B5EF4-FFF2-40B4-BE49-F238E27FC236}">
                <a16:creationId xmlns:a16="http://schemas.microsoft.com/office/drawing/2014/main" id="{532E20AB-5CE8-45A7-B842-536CA56CF0D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19200" y="1066800"/>
            <a:ext cx="7924800" cy="762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F1C5C8CA-FDC4-4584-AC06-BED6C7DA7A71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2895600" y="6705600"/>
            <a:ext cx="5562600" cy="762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57356" y="304800"/>
            <a:ext cx="6829444" cy="5334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B324724-ADA0-4F89-A747-7A64A91473D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/>
              <a:t>(C)NVD</a:t>
            </a:r>
            <a:r>
              <a:rPr lang="ja-JP" altLang="en-US"/>
              <a:t>株式会社</a:t>
            </a: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22C3C28-57CB-4AA9-8E43-7BD84BF4A13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96D5A2-66D8-4F4D-A74D-56205424061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68778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9" descr="NVDのコピー.png">
            <a:extLst>
              <a:ext uri="{FF2B5EF4-FFF2-40B4-BE49-F238E27FC236}">
                <a16:creationId xmlns:a16="http://schemas.microsoft.com/office/drawing/2014/main" id="{813ADCD4-7D0E-4F5C-9D82-39941973D9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5">
            <a:extLst>
              <a:ext uri="{FF2B5EF4-FFF2-40B4-BE49-F238E27FC236}">
                <a16:creationId xmlns:a16="http://schemas.microsoft.com/office/drawing/2014/main" id="{3FECB29E-C245-4A3E-96D6-EC5CEB6DD8C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/>
              <a:t>(C)NVD</a:t>
            </a:r>
            <a:r>
              <a:rPr lang="ja-JP" altLang="en-US"/>
              <a:t>株式会社</a:t>
            </a:r>
            <a:endParaRPr lang="en-US" altLang="ja-JP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FAC2632-29A8-4B2B-8530-C04887A937A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B29A21F-CDE1-4CEC-BEE6-8BD324925F3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18487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9" descr="NVDのコピー.png">
            <a:extLst>
              <a:ext uri="{FF2B5EF4-FFF2-40B4-BE49-F238E27FC236}">
                <a16:creationId xmlns:a16="http://schemas.microsoft.com/office/drawing/2014/main" id="{B1C77DC1-F0E8-444F-856C-B072C7300B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4">
            <a:extLst>
              <a:ext uri="{FF2B5EF4-FFF2-40B4-BE49-F238E27FC236}">
                <a16:creationId xmlns:a16="http://schemas.microsoft.com/office/drawing/2014/main" id="{299DE701-912D-4AA3-B097-27B44892BC9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19200" y="1066800"/>
            <a:ext cx="7924800" cy="762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id="{20BE6D35-6D80-4957-95EA-072BD45B2340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2895600" y="6705600"/>
            <a:ext cx="5562600" cy="762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28794" y="500042"/>
            <a:ext cx="6786610" cy="57150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1214422"/>
            <a:ext cx="5111750" cy="491174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214422"/>
            <a:ext cx="3008313" cy="491174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781D05B-EE7C-4BF6-85F8-CE424602DE1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/>
              <a:t>(C)NVD</a:t>
            </a:r>
            <a:r>
              <a:rPr lang="ja-JP" altLang="en-US"/>
              <a:t>株式会社</a:t>
            </a:r>
            <a:endParaRPr lang="en-US" altLang="ja-JP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B8EAF42-780C-4907-9072-7FE8C4EF49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4A46FC1-697C-4505-A25B-1B30DE4E2B2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52249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9" descr="NVDのコピー.png">
            <a:extLst>
              <a:ext uri="{FF2B5EF4-FFF2-40B4-BE49-F238E27FC236}">
                <a16:creationId xmlns:a16="http://schemas.microsoft.com/office/drawing/2014/main" id="{19ED7CCF-B5C2-434C-B8BE-AC65EAE3DA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4">
            <a:extLst>
              <a:ext uri="{FF2B5EF4-FFF2-40B4-BE49-F238E27FC236}">
                <a16:creationId xmlns:a16="http://schemas.microsoft.com/office/drawing/2014/main" id="{A290D7D9-797C-48B2-AED4-FFAA4F76DE6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19200" y="1066800"/>
            <a:ext cx="7924800" cy="762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id="{CBC59F40-1B5F-4D32-A99A-35F3CBD50F6F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2895600" y="6705600"/>
            <a:ext cx="5562600" cy="762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1214421"/>
            <a:ext cx="5486400" cy="35131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C716015-FDF5-44C2-9E2A-EB11360D542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/>
              <a:t>(C)NVD</a:t>
            </a:r>
            <a:r>
              <a:rPr lang="ja-JP" altLang="en-US"/>
              <a:t>株式会社</a:t>
            </a:r>
            <a:endParaRPr lang="en-US" altLang="ja-JP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147AE7F-2E0B-4F0F-B166-54EEC924474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16BC509-412D-46AA-9546-4BE9FB489F1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5438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8" descr="NVDのコピー.png">
            <a:extLst>
              <a:ext uri="{FF2B5EF4-FFF2-40B4-BE49-F238E27FC236}">
                <a16:creationId xmlns:a16="http://schemas.microsoft.com/office/drawing/2014/main" id="{FA18C256-B3A2-4B6D-9A39-BED6AAC68F5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>
            <a:extLst>
              <a:ext uri="{FF2B5EF4-FFF2-40B4-BE49-F238E27FC236}">
                <a16:creationId xmlns:a16="http://schemas.microsoft.com/office/drawing/2014/main" id="{E619CB90-F0C3-4A78-BF43-7DF93BF318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80010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2C9C1905-8779-4C7B-BDC5-BC647C5185E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i="1" smtClean="0">
                <a:latin typeface="CS Times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(C)NVD</a:t>
            </a:r>
            <a:r>
              <a:rPr lang="ja-JP" altLang="en-US"/>
              <a:t>株式会社</a:t>
            </a:r>
            <a:endParaRPr lang="en-US" altLang="ja-JP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523C00AF-1C7F-46C4-886F-B01DB5AC96F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82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61469C9-74DB-44DA-A600-20EE7652E142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2D634E8C-7BB5-4997-B122-2DC3E287761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304800"/>
            <a:ext cx="7391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D932AD7C-21CB-42BB-B73F-B572D388144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19200" y="1066800"/>
            <a:ext cx="7924800" cy="762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D98E70A9-812B-4565-919F-A6F0C2853AA5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2895600" y="6705600"/>
            <a:ext cx="5562600" cy="762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7" r:id="rId1"/>
    <p:sldLayoutId id="2147484228" r:id="rId2"/>
    <p:sldLayoutId id="2147484229" r:id="rId3"/>
    <p:sldLayoutId id="2147484230" r:id="rId4"/>
    <p:sldLayoutId id="2147484231" r:id="rId5"/>
    <p:sldLayoutId id="2147484232" r:id="rId6"/>
    <p:sldLayoutId id="2147484233" r:id="rId7"/>
    <p:sldLayoutId id="2147484234" r:id="rId8"/>
    <p:sldLayoutId id="2147484235" r:id="rId9"/>
    <p:sldLayoutId id="2147484236" r:id="rId10"/>
    <p:sldLayoutId id="2147484237" r:id="rId11"/>
    <p:sldLayoutId id="2147484238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5"/>
        </a:buBlip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6"/>
        </a:buBlip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7"/>
        </a:buBlip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8"/>
        </a:buBlip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9"/>
        </a:buBlip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Blip>
          <a:blip r:embed="rId19"/>
        </a:buBlip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Blip>
          <a:blip r:embed="rId19"/>
        </a:buBlip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Blip>
          <a:blip r:embed="rId19"/>
        </a:buBlip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Blip>
          <a:blip r:embed="rId19"/>
        </a:buBlip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vd.co.jp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7" name="Rectangle 3">
            <a:extLst>
              <a:ext uri="{FF2B5EF4-FFF2-40B4-BE49-F238E27FC236}">
                <a16:creationId xmlns:a16="http://schemas.microsoft.com/office/drawing/2014/main" id="{9C9E669D-A8C0-4FAC-A24E-DEE2BD16BA0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ja-JP" altLang="en-US"/>
              <a:t>事業計画書の概説とフォーマット</a:t>
            </a:r>
          </a:p>
        </p:txBody>
      </p:sp>
      <p:sp>
        <p:nvSpPr>
          <p:cNvPr id="14339" name="Rectangle 4">
            <a:extLst>
              <a:ext uri="{FF2B5EF4-FFF2-40B4-BE49-F238E27FC236}">
                <a16:creationId xmlns:a16="http://schemas.microsoft.com/office/drawing/2014/main" id="{29CB51DC-8BE7-44B3-A18E-D2972B656A6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NVD</a:t>
            </a:r>
            <a:r>
              <a:rPr lang="ja-JP" altLang="en-US" dirty="0"/>
              <a:t>（株）</a:t>
            </a:r>
          </a:p>
          <a:p>
            <a:r>
              <a:rPr lang="en-US" altLang="ja-JP" dirty="0">
                <a:hlinkClick r:id="rId3"/>
              </a:rPr>
              <a:t>https://www.nvd.co.jp/</a:t>
            </a:r>
            <a:endParaRPr lang="en-US" altLang="ja-JP" dirty="0"/>
          </a:p>
          <a:p>
            <a:endParaRPr lang="en-US" altLang="ja-JP" dirty="0"/>
          </a:p>
          <a:p>
            <a:r>
              <a:rPr lang="en-US" altLang="ja-JP" dirty="0"/>
              <a:t>※</a:t>
            </a:r>
            <a:r>
              <a:rPr lang="ja-JP" altLang="en-US" dirty="0"/>
              <a:t>以下の内容の無断複製を禁ず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フッター プレースホルダ 1">
            <a:extLst>
              <a:ext uri="{FF2B5EF4-FFF2-40B4-BE49-F238E27FC236}">
                <a16:creationId xmlns:a16="http://schemas.microsoft.com/office/drawing/2014/main" id="{5E5E26F9-8834-41B0-B3E6-4017D7458D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800">
                <a:latin typeface="CS Times"/>
              </a:rPr>
              <a:t>(C)NVD</a:t>
            </a:r>
            <a:r>
              <a:rPr lang="ja-JP" altLang="en-US" sz="800">
                <a:latin typeface="CS Times"/>
              </a:rPr>
              <a:t>株式会社</a:t>
            </a:r>
            <a:endParaRPr lang="en-US" altLang="ja-JP" sz="800">
              <a:latin typeface="CS Times"/>
            </a:endParaRPr>
          </a:p>
        </p:txBody>
      </p:sp>
      <p:sp>
        <p:nvSpPr>
          <p:cNvPr id="23555" name="スライド番号プレースホルダ 2">
            <a:extLst>
              <a:ext uri="{FF2B5EF4-FFF2-40B4-BE49-F238E27FC236}">
                <a16:creationId xmlns:a16="http://schemas.microsoft.com/office/drawing/2014/main" id="{46B7BA61-28DA-4798-8BD0-76873FF94E5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D9FA8B2E-D3D5-4395-9E79-D8C1859AFA2A}" type="slidenum">
              <a:rPr lang="en-US" altLang="ja-JP" sz="1400"/>
              <a:pPr eaLnBrk="1" hangingPunct="1"/>
              <a:t>10</a:t>
            </a:fld>
            <a:endParaRPr lang="en-US" altLang="ja-JP" sz="1400"/>
          </a:p>
        </p:txBody>
      </p:sp>
      <p:sp>
        <p:nvSpPr>
          <p:cNvPr id="23556" name="Rectangle 2">
            <a:extLst>
              <a:ext uri="{FF2B5EF4-FFF2-40B4-BE49-F238E27FC236}">
                <a16:creationId xmlns:a16="http://schemas.microsoft.com/office/drawing/2014/main" id="{4BDEEED7-301D-4FDA-99A7-2448C32336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aphicFrame>
        <p:nvGraphicFramePr>
          <p:cNvPr id="321539" name="Group 3">
            <a:extLst>
              <a:ext uri="{FF2B5EF4-FFF2-40B4-BE49-F238E27FC236}">
                <a16:creationId xmlns:a16="http://schemas.microsoft.com/office/drawing/2014/main" id="{538B4A9F-9779-4996-B81E-B987E1148D00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9174163" cy="6858000"/>
        </p:xfrm>
        <a:graphic>
          <a:graphicData uri="http://schemas.openxmlformats.org/drawingml/2006/table">
            <a:tbl>
              <a:tblPr/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87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5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287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3976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77813">
                <a:tc gridSpan="1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事業計画詳細（５）　</a:t>
                      </a:r>
                      <a:r>
                        <a:rPr kumimoji="1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開発計画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413">
                <a:tc gridSpan="1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開発スケジュール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　（開発費単位：百万円）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413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商品名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開発テーマ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開発費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20 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年</a:t>
                      </a: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3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月期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20 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年</a:t>
                      </a: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3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月期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20 6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年　月期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20 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年</a:t>
                      </a: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3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月期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20 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年</a:t>
                      </a: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3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月期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2413">
                <a:tc gridSpan="1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開発費予定額　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(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百万円）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2413">
                <a:tc gridSpan="2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商品名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開発テーマ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20 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年月期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20 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年</a:t>
                      </a: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3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月期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20 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年</a:t>
                      </a: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3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月期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20 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年</a:t>
                      </a: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3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月期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20 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年</a:t>
                      </a: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3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月期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合計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4000"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2413"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4000"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2413"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52413"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54000"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52413"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52413"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52413">
                <a:tc gridSpan="5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開発費合計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54000">
                <a:tc gridSpan="1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特許権、実用新案権等の取得・出願状況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種類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状況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登録年月日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出願年月日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予定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内容（概要、登録番号、共願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単独　等）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特許・実用新案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取得済・出願中・予定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特許・実用新案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取得済・出願中・予定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特許・実用新案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取得済・出願中・予定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フッター プレースホルダ 1">
            <a:extLst>
              <a:ext uri="{FF2B5EF4-FFF2-40B4-BE49-F238E27FC236}">
                <a16:creationId xmlns:a16="http://schemas.microsoft.com/office/drawing/2014/main" id="{02271302-564B-4EC8-BC62-889A9527109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800">
                <a:latin typeface="CS Times"/>
              </a:rPr>
              <a:t>(C)NVD</a:t>
            </a:r>
            <a:r>
              <a:rPr lang="ja-JP" altLang="en-US" sz="800">
                <a:latin typeface="CS Times"/>
              </a:rPr>
              <a:t>株式会社</a:t>
            </a:r>
            <a:endParaRPr lang="en-US" altLang="ja-JP" sz="800">
              <a:latin typeface="CS Times"/>
            </a:endParaRPr>
          </a:p>
        </p:txBody>
      </p:sp>
      <p:sp>
        <p:nvSpPr>
          <p:cNvPr id="24579" name="スライド番号プレースホルダ 2">
            <a:extLst>
              <a:ext uri="{FF2B5EF4-FFF2-40B4-BE49-F238E27FC236}">
                <a16:creationId xmlns:a16="http://schemas.microsoft.com/office/drawing/2014/main" id="{C1DB45CF-DB6A-45C7-9E5E-857E82D57F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36AA0CB1-1079-4201-B481-C14E76D48B9E}" type="slidenum">
              <a:rPr lang="en-US" altLang="ja-JP" sz="1400"/>
              <a:pPr eaLnBrk="1" hangingPunct="1"/>
              <a:t>11</a:t>
            </a:fld>
            <a:endParaRPr lang="en-US" altLang="ja-JP" sz="1400"/>
          </a:p>
        </p:txBody>
      </p:sp>
      <p:sp>
        <p:nvSpPr>
          <p:cNvPr id="24580" name="Rectangle 2">
            <a:extLst>
              <a:ext uri="{FF2B5EF4-FFF2-40B4-BE49-F238E27FC236}">
                <a16:creationId xmlns:a16="http://schemas.microsoft.com/office/drawing/2014/main" id="{5CE5592A-59B5-4DA0-B8BF-A0A34F2500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aphicFrame>
        <p:nvGraphicFramePr>
          <p:cNvPr id="323587" name="Group 3">
            <a:extLst>
              <a:ext uri="{FF2B5EF4-FFF2-40B4-BE49-F238E27FC236}">
                <a16:creationId xmlns:a16="http://schemas.microsoft.com/office/drawing/2014/main" id="{571991B4-736F-4226-968F-9D1A90EB1387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9144000" cy="4738688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43872">
                <a:tc gridSpan="8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事業計画詳細（６）　</a:t>
                      </a:r>
                      <a:r>
                        <a:rPr kumimoji="1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人員計画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218">
                <a:tc gridSpan="8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固定費としての人件費を記載。　原価分は“商品概要”の原価内訳欄に記入のこと。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0884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項目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職種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区分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20 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年</a:t>
                      </a: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3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月期</a:t>
                      </a:r>
                      <a:endParaRPr kumimoji="1" lang="ja-JP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20 5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年　月期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20 6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年　月期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20 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年</a:t>
                      </a: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3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月期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20 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年</a:t>
                      </a: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3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月期</a:t>
                      </a:r>
                      <a:endParaRPr kumimoji="1" lang="ja-JP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0218">
                <a:tc rowSpan="8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人員数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営業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正社員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（人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（人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（人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（人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（人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021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パート・アルバイト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021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開発</a:t>
                      </a:r>
                    </a:p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正社員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021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パート・アルバイト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021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管理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正社員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021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パート・アルバイト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021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正社員合計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021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パート・アルバイト合計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0218">
                <a:tc rowSpan="9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人件費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営業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正社員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（百万円）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（百万円）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（百万円）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（百万円）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（百万円）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021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パート・アルバイト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021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開発</a:t>
                      </a:r>
                    </a:p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正社員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021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パート・アルバイト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021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管理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正社員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021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パート・アルバイト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3021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正社員合計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3021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パート・アルバイト合計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3021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人件費合計（百万円）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フッター プレースホルダ 3">
            <a:extLst>
              <a:ext uri="{FF2B5EF4-FFF2-40B4-BE49-F238E27FC236}">
                <a16:creationId xmlns:a16="http://schemas.microsoft.com/office/drawing/2014/main" id="{53C5BC87-A14A-495F-9904-FACA168760E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800">
                <a:latin typeface="CS Times"/>
              </a:rPr>
              <a:t>(C)NVD</a:t>
            </a:r>
            <a:r>
              <a:rPr lang="ja-JP" altLang="en-US" sz="800">
                <a:latin typeface="CS Times"/>
              </a:rPr>
              <a:t>株式会社</a:t>
            </a:r>
            <a:endParaRPr lang="en-US" altLang="ja-JP" sz="800">
              <a:latin typeface="CS Times"/>
            </a:endParaRPr>
          </a:p>
        </p:txBody>
      </p:sp>
      <p:sp>
        <p:nvSpPr>
          <p:cNvPr id="25603" name="スライド番号プレースホルダ 4">
            <a:extLst>
              <a:ext uri="{FF2B5EF4-FFF2-40B4-BE49-F238E27FC236}">
                <a16:creationId xmlns:a16="http://schemas.microsoft.com/office/drawing/2014/main" id="{B97093F7-325D-4F49-80F3-49318A23CB4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2C7F1336-CD0F-4B32-9652-2605F20A484D}" type="slidenum">
              <a:rPr lang="en-US" altLang="ja-JP" sz="1400"/>
              <a:pPr eaLnBrk="1" hangingPunct="1"/>
              <a:t>12</a:t>
            </a:fld>
            <a:endParaRPr lang="en-US" altLang="ja-JP" sz="1400"/>
          </a:p>
        </p:txBody>
      </p:sp>
      <p:sp>
        <p:nvSpPr>
          <p:cNvPr id="25604" name="Rectangle 2">
            <a:extLst>
              <a:ext uri="{FF2B5EF4-FFF2-40B4-BE49-F238E27FC236}">
                <a16:creationId xmlns:a16="http://schemas.microsoft.com/office/drawing/2014/main" id="{D5DC09DC-B2BF-479C-BFCA-64C6F33B47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aphicFrame>
        <p:nvGraphicFramePr>
          <p:cNvPr id="325635" name="Group 3">
            <a:extLst>
              <a:ext uri="{FF2B5EF4-FFF2-40B4-BE49-F238E27FC236}">
                <a16:creationId xmlns:a16="http://schemas.microsoft.com/office/drawing/2014/main" id="{72FC588D-BD68-497A-939D-958F7A5F86F6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9144000" cy="6907213"/>
        </p:xfrm>
        <a:graphic>
          <a:graphicData uri="http://schemas.openxmlformats.org/drawingml/2006/table">
            <a:tbl>
              <a:tblPr/>
              <a:tblGrid>
                <a:gridCol w="45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73050">
                <a:tc gridSpan="9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事業計画詳細（７）　収益計画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638">
                <a:tc gridSpan="4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年度　　　　　　　　　　　　（百万円）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20 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年度</a:t>
                      </a: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3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月期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20 5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年度　月期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20 6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年度　月期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20 7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年度　月期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20 8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年度　月期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1463">
                <a:tc rowSpan="24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PL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売上高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38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売上原価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4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売上総利益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87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8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人件費</a:t>
                      </a:r>
                      <a:endParaRPr kumimoji="1" lang="ja-JP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3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広告宣伝費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717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販売手数料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03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納品保守費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87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特許ライセンス費</a:t>
                      </a:r>
                      <a:endParaRPr kumimoji="1" lang="ja-JP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87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研究開発費</a:t>
                      </a:r>
                      <a:endParaRPr kumimoji="1" lang="ja-JP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87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減価償却費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87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03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717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717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その他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30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販管費合計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7463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営業利益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587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営業外収益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603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営業外費用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714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経常利益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587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特別利益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587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特別損失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587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税引前当期利益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587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法人税等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730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当期利益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</a:tbl>
          </a:graphicData>
        </a:graphic>
      </p:graphicFrame>
      <p:sp>
        <p:nvSpPr>
          <p:cNvPr id="25804" name="Rectangle 202">
            <a:extLst>
              <a:ext uri="{FF2B5EF4-FFF2-40B4-BE49-F238E27FC236}">
                <a16:creationId xmlns:a16="http://schemas.microsoft.com/office/drawing/2014/main" id="{9A300BD0-BFB3-4DFD-9CAB-F8C7E7C186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lIns="90000" tIns="46800" rIns="90000" bIns="46800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フッター プレースホルダ 1">
            <a:extLst>
              <a:ext uri="{FF2B5EF4-FFF2-40B4-BE49-F238E27FC236}">
                <a16:creationId xmlns:a16="http://schemas.microsoft.com/office/drawing/2014/main" id="{29A24D21-FBCA-42D0-8EF7-3BDD60FA3F7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800">
                <a:latin typeface="CS Times"/>
              </a:rPr>
              <a:t>(C)NVD</a:t>
            </a:r>
            <a:r>
              <a:rPr lang="ja-JP" altLang="en-US" sz="800">
                <a:latin typeface="CS Times"/>
              </a:rPr>
              <a:t>株式会社</a:t>
            </a:r>
            <a:endParaRPr lang="en-US" altLang="ja-JP" sz="800">
              <a:latin typeface="CS Times"/>
            </a:endParaRPr>
          </a:p>
        </p:txBody>
      </p:sp>
      <p:sp>
        <p:nvSpPr>
          <p:cNvPr id="26627" name="スライド番号プレースホルダ 2">
            <a:extLst>
              <a:ext uri="{FF2B5EF4-FFF2-40B4-BE49-F238E27FC236}">
                <a16:creationId xmlns:a16="http://schemas.microsoft.com/office/drawing/2014/main" id="{D120D61D-B237-431F-BFA2-279785142E1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F92C6423-78F5-4F71-A2EA-55F74D220F30}" type="slidenum">
              <a:rPr lang="en-US" altLang="ja-JP" sz="1400"/>
              <a:pPr eaLnBrk="1" hangingPunct="1"/>
              <a:t>13</a:t>
            </a:fld>
            <a:endParaRPr lang="en-US" altLang="ja-JP" sz="1400"/>
          </a:p>
        </p:txBody>
      </p:sp>
      <p:sp>
        <p:nvSpPr>
          <p:cNvPr id="26628" name="Rectangle 2">
            <a:extLst>
              <a:ext uri="{FF2B5EF4-FFF2-40B4-BE49-F238E27FC236}">
                <a16:creationId xmlns:a16="http://schemas.microsoft.com/office/drawing/2014/main" id="{35ACE9D1-D73A-4374-8E04-AE49677432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aphicFrame>
        <p:nvGraphicFramePr>
          <p:cNvPr id="327773" name="Group 93">
            <a:extLst>
              <a:ext uri="{FF2B5EF4-FFF2-40B4-BE49-F238E27FC236}">
                <a16:creationId xmlns:a16="http://schemas.microsoft.com/office/drawing/2014/main" id="{F33166E9-F262-4687-AD66-B36C78DCE54E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/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79400">
                <a:tc gridSpan="8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事業計画詳細（８）　</a:t>
                      </a: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今後６ヶ月間の目標・活動指針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今後６ヶ月間の達成目標・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Output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今後６ヶ月間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の活動指針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9200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4950">
                <a:tc gridSpan="8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今後６ヶ月間の事業活動詳細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5425">
                <a:tc rowSpan="2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活動内容詳細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必要金額</a:t>
                      </a:r>
                    </a:p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（百万円）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スケジュール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05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（１ヶ月）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（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2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ヶ月）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（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3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ヶ月）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（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4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ヶ月）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（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5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ヶ月）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（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6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ヶ月）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73138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06450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39775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3363"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費用合計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フッター プレースホルダ 3">
            <a:extLst>
              <a:ext uri="{FF2B5EF4-FFF2-40B4-BE49-F238E27FC236}">
                <a16:creationId xmlns:a16="http://schemas.microsoft.com/office/drawing/2014/main" id="{8ED7639C-81E3-4D8D-B650-982E167E360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1800">
                <a:latin typeface="CS Times"/>
              </a:rPr>
              <a:t>(C)NVD</a:t>
            </a:r>
            <a:r>
              <a:rPr lang="ja-JP" altLang="en-US" sz="1800">
                <a:latin typeface="CS Times"/>
              </a:rPr>
              <a:t>株式会社</a:t>
            </a:r>
            <a:endParaRPr lang="en-US" altLang="ja-JP" sz="1800">
              <a:latin typeface="CS Times"/>
            </a:endParaRPr>
          </a:p>
        </p:txBody>
      </p:sp>
      <p:sp>
        <p:nvSpPr>
          <p:cNvPr id="27651" name="スライド番号プレースホルダ 4">
            <a:extLst>
              <a:ext uri="{FF2B5EF4-FFF2-40B4-BE49-F238E27FC236}">
                <a16:creationId xmlns:a16="http://schemas.microsoft.com/office/drawing/2014/main" id="{5C90E5B7-9C5E-4ADF-B5E9-EC44A618EA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CD727639-CA4D-499E-9976-488F51893837}" type="slidenum">
              <a:rPr lang="en-US" altLang="ja-JP" sz="1400"/>
              <a:pPr eaLnBrk="1" hangingPunct="1"/>
              <a:t>14</a:t>
            </a:fld>
            <a:endParaRPr lang="en-US" altLang="ja-JP" sz="1400"/>
          </a:p>
        </p:txBody>
      </p:sp>
      <p:sp>
        <p:nvSpPr>
          <p:cNvPr id="27652" name="Rectangle 2">
            <a:extLst>
              <a:ext uri="{FF2B5EF4-FFF2-40B4-BE49-F238E27FC236}">
                <a16:creationId xmlns:a16="http://schemas.microsoft.com/office/drawing/2014/main" id="{895D7DAE-B700-4B01-824E-5095AA4002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aphicFrame>
        <p:nvGraphicFramePr>
          <p:cNvPr id="329731" name="Group 3">
            <a:extLst>
              <a:ext uri="{FF2B5EF4-FFF2-40B4-BE49-F238E27FC236}">
                <a16:creationId xmlns:a16="http://schemas.microsoft.com/office/drawing/2014/main" id="{AE7DC829-FB27-4C8E-AA20-BBA734BD15E5}"/>
              </a:ext>
            </a:extLst>
          </p:cNvPr>
          <p:cNvGraphicFramePr>
            <a:graphicFrameLocks noGrp="1"/>
          </p:cNvGraphicFramePr>
          <p:nvPr>
            <p:ph type="tbl" idx="1"/>
          </p:nvPr>
        </p:nvGraphicFramePr>
        <p:xfrm>
          <a:off x="0" y="0"/>
          <a:ext cx="9144000" cy="6862763"/>
        </p:xfrm>
        <a:graphic>
          <a:graphicData uri="http://schemas.openxmlformats.org/drawingml/2006/table">
            <a:tbl>
              <a:tblPr/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28613">
                <a:tc gridSpan="9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事業計画詳細（８）　</a:t>
                      </a: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今後６ヶ月間の数値目標・計画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146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今後６ヶ月間の事業活動詳細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１ヶ月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２ヶ月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３ヶ月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４ヶ月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５ヶ月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６ヶ月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合計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52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目標数</a:t>
                      </a:r>
                      <a:b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（ＫＰＩ）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①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4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②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4000"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売上高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①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14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②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4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月間売上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51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売上累計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2738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売上原価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273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273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小計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1150">
                <a:tc row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費用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人件費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43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地代家賃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16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一般管理費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11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その他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43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小計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11150"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損益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収入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143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支出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397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収支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095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差益累計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12738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人員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増加常勤役員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3111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増加従業員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3111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増加パート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フッター プレースホルダ 3">
            <a:extLst>
              <a:ext uri="{FF2B5EF4-FFF2-40B4-BE49-F238E27FC236}">
                <a16:creationId xmlns:a16="http://schemas.microsoft.com/office/drawing/2014/main" id="{D270E8D6-6A94-4F87-8468-5E1676BF02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800">
                <a:latin typeface="CS Times"/>
              </a:rPr>
              <a:t>(C)NVD</a:t>
            </a:r>
            <a:r>
              <a:rPr lang="ja-JP" altLang="en-US" sz="800">
                <a:latin typeface="CS Times"/>
              </a:rPr>
              <a:t>株式会社</a:t>
            </a:r>
            <a:endParaRPr lang="en-US" altLang="ja-JP" sz="800">
              <a:latin typeface="CS Times"/>
            </a:endParaRPr>
          </a:p>
        </p:txBody>
      </p:sp>
      <p:sp>
        <p:nvSpPr>
          <p:cNvPr id="28675" name="スライド番号プレースホルダ 4">
            <a:extLst>
              <a:ext uri="{FF2B5EF4-FFF2-40B4-BE49-F238E27FC236}">
                <a16:creationId xmlns:a16="http://schemas.microsoft.com/office/drawing/2014/main" id="{4421CB69-BB1E-4481-87B6-1E112B537B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371DB279-0FFD-4642-BEBE-F1F65C272FFD}" type="slidenum">
              <a:rPr lang="en-US" altLang="ja-JP" sz="1400"/>
              <a:pPr eaLnBrk="1" hangingPunct="1"/>
              <a:t>15</a:t>
            </a:fld>
            <a:endParaRPr lang="en-US" altLang="ja-JP" sz="1400"/>
          </a:p>
        </p:txBody>
      </p:sp>
      <p:sp>
        <p:nvSpPr>
          <p:cNvPr id="28676" name="Rectangle 2">
            <a:extLst>
              <a:ext uri="{FF2B5EF4-FFF2-40B4-BE49-F238E27FC236}">
                <a16:creationId xmlns:a16="http://schemas.microsoft.com/office/drawing/2014/main" id="{32E04227-B93C-460A-8805-6149664124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aphicFrame>
        <p:nvGraphicFramePr>
          <p:cNvPr id="331779" name="Group 3">
            <a:extLst>
              <a:ext uri="{FF2B5EF4-FFF2-40B4-BE49-F238E27FC236}">
                <a16:creationId xmlns:a16="http://schemas.microsoft.com/office/drawing/2014/main" id="{FB24361F-1EFD-46A6-8809-50EF9A8867E4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9144000" cy="6827838"/>
        </p:xfrm>
        <a:graphic>
          <a:graphicData uri="http://schemas.openxmlformats.org/drawingml/2006/table">
            <a:tbl>
              <a:tblPr/>
              <a:tblGrid>
                <a:gridCol w="1385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62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845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273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3863">
                <a:tc gridSpan="4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事業計画詳細（９）　チーム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251">
                <a:tc gridSpan="4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代表者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663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氏名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所属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職歴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本事業での優位点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不足している点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5947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663">
                <a:tc gridSpan="4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チームメンバ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663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氏名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所属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職歴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役割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本事業での優位点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3472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4420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9656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88995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11245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フッター プレースホルダ 1">
            <a:extLst>
              <a:ext uri="{FF2B5EF4-FFF2-40B4-BE49-F238E27FC236}">
                <a16:creationId xmlns:a16="http://schemas.microsoft.com/office/drawing/2014/main" id="{72C2DADD-9507-41B7-8011-5AA0BF2742F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800">
                <a:latin typeface="CS Times"/>
              </a:rPr>
              <a:t>(C)NVD</a:t>
            </a:r>
            <a:r>
              <a:rPr lang="ja-JP" altLang="en-US" sz="800">
                <a:latin typeface="CS Times"/>
              </a:rPr>
              <a:t>株式会社</a:t>
            </a:r>
            <a:endParaRPr lang="en-US" altLang="ja-JP" sz="800">
              <a:latin typeface="CS Times"/>
            </a:endParaRPr>
          </a:p>
        </p:txBody>
      </p:sp>
      <p:sp>
        <p:nvSpPr>
          <p:cNvPr id="29699" name="スライド番号プレースホルダ 2">
            <a:extLst>
              <a:ext uri="{FF2B5EF4-FFF2-40B4-BE49-F238E27FC236}">
                <a16:creationId xmlns:a16="http://schemas.microsoft.com/office/drawing/2014/main" id="{5F8E9243-BCF9-485E-BBED-15D76498BA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824B385F-A555-4B6B-87AE-DEE3DE1A41B0}" type="slidenum">
              <a:rPr lang="en-US" altLang="ja-JP" sz="1400"/>
              <a:pPr eaLnBrk="1" hangingPunct="1"/>
              <a:t>16</a:t>
            </a:fld>
            <a:endParaRPr lang="en-US" altLang="ja-JP" sz="1400"/>
          </a:p>
        </p:txBody>
      </p:sp>
      <p:sp>
        <p:nvSpPr>
          <p:cNvPr id="29700" name="Rectangle 2">
            <a:extLst>
              <a:ext uri="{FF2B5EF4-FFF2-40B4-BE49-F238E27FC236}">
                <a16:creationId xmlns:a16="http://schemas.microsoft.com/office/drawing/2014/main" id="{7A545E0F-7556-4C15-BC99-81F4CDFBE7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aphicFrame>
        <p:nvGraphicFramePr>
          <p:cNvPr id="333827" name="Group 3">
            <a:extLst>
              <a:ext uri="{FF2B5EF4-FFF2-40B4-BE49-F238E27FC236}">
                <a16:creationId xmlns:a16="http://schemas.microsoft.com/office/drawing/2014/main" id="{5AA66165-3B96-4603-9F2A-873BA315AEE0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/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1963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事業計画詳細（１０）　資本政策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54175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自由フォーマットにて記載のこと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1963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事業計画詳細（１１）　その他、補足資料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79899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補足資料、数値裏付け資料等、必要に応じて添付のこと</a:t>
                      </a:r>
                    </a:p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資料一覧</a:t>
                      </a:r>
                    </a:p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　　　・</a:t>
                      </a:r>
                    </a:p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　　　・</a:t>
                      </a:r>
                    </a:p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　　　・</a:t>
                      </a:r>
                    </a:p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　　　・</a:t>
                      </a:r>
                    </a:p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　　　・</a:t>
                      </a:r>
                    </a:p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　　　・</a:t>
                      </a:r>
                    </a:p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　　　・</a:t>
                      </a:r>
                    </a:p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　　　・</a:t>
                      </a:r>
                    </a:p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　　　・</a:t>
                      </a:r>
                    </a:p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　　　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Rectangle 2">
            <a:extLst>
              <a:ext uri="{FF2B5EF4-FFF2-40B4-BE49-F238E27FC236}">
                <a16:creationId xmlns:a16="http://schemas.microsoft.com/office/drawing/2014/main" id="{DA838909-A075-4B87-9210-1B44A12C13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57375" y="304800"/>
            <a:ext cx="6829425" cy="533400"/>
          </a:xfrm>
        </p:spPr>
        <p:txBody>
          <a:bodyPr/>
          <a:lstStyle/>
          <a:p>
            <a:pPr>
              <a:defRPr/>
            </a:pPr>
            <a:r>
              <a:rPr lang="ja-JP" altLang="en-US"/>
              <a:t>達成の目安とアウトプットイメージ</a:t>
            </a:r>
          </a:p>
        </p:txBody>
      </p:sp>
      <p:sp>
        <p:nvSpPr>
          <p:cNvPr id="15363" name="フッター プレースホルダ 3">
            <a:extLst>
              <a:ext uri="{FF2B5EF4-FFF2-40B4-BE49-F238E27FC236}">
                <a16:creationId xmlns:a16="http://schemas.microsoft.com/office/drawing/2014/main" id="{B383A0D8-7016-4644-BCCE-CD40E6750F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800">
                <a:latin typeface="CS Times"/>
              </a:rPr>
              <a:t>(C)NVD</a:t>
            </a:r>
            <a:r>
              <a:rPr lang="ja-JP" altLang="en-US" sz="800">
                <a:latin typeface="CS Times"/>
              </a:rPr>
              <a:t>株式会社</a:t>
            </a:r>
            <a:endParaRPr lang="en-US" altLang="ja-JP" sz="800">
              <a:latin typeface="CS Times"/>
            </a:endParaRPr>
          </a:p>
        </p:txBody>
      </p:sp>
      <p:sp>
        <p:nvSpPr>
          <p:cNvPr id="15364" name="スライド番号プレースホルダ 4">
            <a:extLst>
              <a:ext uri="{FF2B5EF4-FFF2-40B4-BE49-F238E27FC236}">
                <a16:creationId xmlns:a16="http://schemas.microsoft.com/office/drawing/2014/main" id="{E7D685DF-3E51-47F2-81F0-825522CAE0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D837C9EF-7EDE-4BB1-B60D-1FBBB382082F}" type="slidenum">
              <a:rPr lang="en-US" altLang="ja-JP" sz="1400"/>
              <a:pPr eaLnBrk="1" hangingPunct="1"/>
              <a:t>2</a:t>
            </a:fld>
            <a:endParaRPr lang="en-US" altLang="ja-JP" sz="1400"/>
          </a:p>
        </p:txBody>
      </p:sp>
      <p:graphicFrame>
        <p:nvGraphicFramePr>
          <p:cNvPr id="305240" name="Group 88">
            <a:extLst>
              <a:ext uri="{FF2B5EF4-FFF2-40B4-BE49-F238E27FC236}">
                <a16:creationId xmlns:a16="http://schemas.microsoft.com/office/drawing/2014/main" id="{907E363C-323A-4C5A-B64F-67233B58EA2F}"/>
              </a:ext>
            </a:extLst>
          </p:cNvPr>
          <p:cNvGraphicFramePr>
            <a:graphicFrameLocks noGrp="1"/>
          </p:cNvGraphicFramePr>
          <p:nvPr>
            <p:ph type="tbl" idx="4294967295"/>
          </p:nvPr>
        </p:nvGraphicFramePr>
        <p:xfrm>
          <a:off x="1047750" y="1443038"/>
          <a:ext cx="7772400" cy="4217988"/>
        </p:xfrm>
        <a:graphic>
          <a:graphicData uri="http://schemas.openxmlformats.org/drawingml/2006/table">
            <a:tbl>
              <a:tblPr/>
              <a:tblGrid>
                <a:gridCol w="5286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2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32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00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192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4800"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事業計画審査書　達成の目安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875"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必要資料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模擬投資委員会のレベル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最終発表会のレベル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事業化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１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10</a:t>
                      </a: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の問い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9563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２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商品・ｻｰﾋﾞｽ概要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３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商談状況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△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４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販売計画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５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開発計画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６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人員計画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△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７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収益計画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８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今後６ヶ月の活動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９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チーム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１０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資本政策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×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×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１１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補足資料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◎(*</a:t>
                      </a: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１</a:t>
                      </a: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15447" name="Text Box 85">
            <a:extLst>
              <a:ext uri="{FF2B5EF4-FFF2-40B4-BE49-F238E27FC236}">
                <a16:creationId xmlns:a16="http://schemas.microsoft.com/office/drawing/2014/main" id="{81A1A77C-51B2-4555-B748-160D289234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6019800"/>
            <a:ext cx="5638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1200">
                <a:solidFill>
                  <a:srgbClr val="000066"/>
                </a:solidFill>
              </a:rPr>
              <a:t>(*1)</a:t>
            </a:r>
            <a:r>
              <a:rPr lang="ja-JP" altLang="en-US" sz="1200">
                <a:solidFill>
                  <a:srgbClr val="000066"/>
                </a:solidFill>
              </a:rPr>
              <a:t>：収益の裏付けとなる市場／顧客調査資料かスケーラビリティを示す資料必須</a:t>
            </a:r>
          </a:p>
        </p:txBody>
      </p:sp>
      <p:sp>
        <p:nvSpPr>
          <p:cNvPr id="15448" name="Text Box 86">
            <a:extLst>
              <a:ext uri="{FF2B5EF4-FFF2-40B4-BE49-F238E27FC236}">
                <a16:creationId xmlns:a16="http://schemas.microsoft.com/office/drawing/2014/main" id="{188DB5EB-A2F5-4A99-B2D2-8B7609D1D8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5715000"/>
            <a:ext cx="23399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r>
              <a:rPr lang="ja-JP" altLang="en-US" sz="1200">
                <a:solidFill>
                  <a:srgbClr val="000066"/>
                </a:solidFill>
              </a:rPr>
              <a:t>（◎必須、△書ける範囲、</a:t>
            </a:r>
            <a:r>
              <a:rPr lang="en-US" altLang="ja-JP" sz="1200">
                <a:solidFill>
                  <a:srgbClr val="000066"/>
                </a:solidFill>
              </a:rPr>
              <a:t>×</a:t>
            </a:r>
            <a:r>
              <a:rPr lang="ja-JP" altLang="en-US" sz="1200">
                <a:solidFill>
                  <a:srgbClr val="000066"/>
                </a:solidFill>
              </a:rPr>
              <a:t>不要）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フッター プレースホルダ 3">
            <a:extLst>
              <a:ext uri="{FF2B5EF4-FFF2-40B4-BE49-F238E27FC236}">
                <a16:creationId xmlns:a16="http://schemas.microsoft.com/office/drawing/2014/main" id="{C1B597A4-4741-4017-8650-808B734DB1F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800">
                <a:latin typeface="CS Times"/>
              </a:rPr>
              <a:t>(C)NVD</a:t>
            </a:r>
            <a:r>
              <a:rPr lang="ja-JP" altLang="en-US" sz="800">
                <a:latin typeface="CS Times"/>
              </a:rPr>
              <a:t>株式会社</a:t>
            </a:r>
            <a:endParaRPr lang="en-US" altLang="ja-JP" sz="800">
              <a:latin typeface="CS Times"/>
            </a:endParaRPr>
          </a:p>
        </p:txBody>
      </p:sp>
      <p:sp>
        <p:nvSpPr>
          <p:cNvPr id="16387" name="スライド番号プレースホルダ 4">
            <a:extLst>
              <a:ext uri="{FF2B5EF4-FFF2-40B4-BE49-F238E27FC236}">
                <a16:creationId xmlns:a16="http://schemas.microsoft.com/office/drawing/2014/main" id="{B2B28AA9-004A-4761-9449-9257494749D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C68CD27E-EA9D-43A1-82F1-155628759F3D}" type="slidenum">
              <a:rPr lang="en-US" altLang="ja-JP" sz="1400"/>
              <a:pPr eaLnBrk="1" hangingPunct="1"/>
              <a:t>3</a:t>
            </a:fld>
            <a:endParaRPr lang="en-US" altLang="ja-JP" sz="1400"/>
          </a:p>
        </p:txBody>
      </p:sp>
      <p:sp>
        <p:nvSpPr>
          <p:cNvPr id="16388" name="Rectangle 2">
            <a:extLst>
              <a:ext uri="{FF2B5EF4-FFF2-40B4-BE49-F238E27FC236}">
                <a16:creationId xmlns:a16="http://schemas.microsoft.com/office/drawing/2014/main" id="{5C7348B6-87B6-45FF-B4C2-6D59981784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aphicFrame>
        <p:nvGraphicFramePr>
          <p:cNvPr id="307203" name="Group 3">
            <a:extLst>
              <a:ext uri="{FF2B5EF4-FFF2-40B4-BE49-F238E27FC236}">
                <a16:creationId xmlns:a16="http://schemas.microsoft.com/office/drawing/2014/main" id="{AFF0C50C-D183-47A6-9FF2-318E7DB78E71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9144000" cy="6804026"/>
        </p:xfrm>
        <a:graphic>
          <a:graphicData uri="http://schemas.openxmlformats.org/drawingml/2006/table">
            <a:tbl>
              <a:tblPr/>
              <a:tblGrid>
                <a:gridCol w="13255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5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508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85775">
                <a:tc gridSpan="10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事業計画書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475">
                <a:tc gridSpan="4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代表者名：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代表者所属：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1800">
                <a:tc rowSpan="4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事業概要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事業名：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23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業種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業態：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0651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商品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サービス：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3506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市場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顧客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1350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今回審査申請する金額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（百万円）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用途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00">
                <a:tc gridSpan="10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事業計画概要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2263">
                <a:tc gridSpan="2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年度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20 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年</a:t>
                      </a: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3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月期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20 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年</a:t>
                      </a: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3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月期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20 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年</a:t>
                      </a: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3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月期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20 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年</a:t>
                      </a: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3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月期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20 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年</a:t>
                      </a: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3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月期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7013">
                <a:tc gridSpan="2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売上高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8600">
                <a:tc gridSpan="2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経常利益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7013">
                <a:tc gridSpan="2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人員計画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7013">
                <a:tc gridSpan="2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必要資金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フッター プレースホルダ 1">
            <a:extLst>
              <a:ext uri="{FF2B5EF4-FFF2-40B4-BE49-F238E27FC236}">
                <a16:creationId xmlns:a16="http://schemas.microsoft.com/office/drawing/2014/main" id="{BCD69D2E-007D-4B86-8B65-63FC9ECFD30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800">
                <a:latin typeface="CS Times"/>
              </a:rPr>
              <a:t>(C)NVD</a:t>
            </a:r>
            <a:r>
              <a:rPr lang="ja-JP" altLang="en-US" sz="800">
                <a:latin typeface="CS Times"/>
              </a:rPr>
              <a:t>株式会社</a:t>
            </a:r>
            <a:endParaRPr lang="en-US" altLang="ja-JP" sz="800">
              <a:latin typeface="CS Times"/>
            </a:endParaRPr>
          </a:p>
        </p:txBody>
      </p:sp>
      <p:sp>
        <p:nvSpPr>
          <p:cNvPr id="17411" name="スライド番号プレースホルダ 2">
            <a:extLst>
              <a:ext uri="{FF2B5EF4-FFF2-40B4-BE49-F238E27FC236}">
                <a16:creationId xmlns:a16="http://schemas.microsoft.com/office/drawing/2014/main" id="{04FA869B-CD63-4A7B-8FE3-232319B63BB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3ED0CDAE-1071-4B0B-91B4-269C6FD0D1CB}" type="slidenum">
              <a:rPr lang="en-US" altLang="ja-JP" sz="1400"/>
              <a:pPr eaLnBrk="1" hangingPunct="1"/>
              <a:t>4</a:t>
            </a:fld>
            <a:endParaRPr lang="en-US" altLang="ja-JP" sz="1400"/>
          </a:p>
        </p:txBody>
      </p:sp>
      <p:sp>
        <p:nvSpPr>
          <p:cNvPr id="17412" name="Rectangle 2">
            <a:extLst>
              <a:ext uri="{FF2B5EF4-FFF2-40B4-BE49-F238E27FC236}">
                <a16:creationId xmlns:a16="http://schemas.microsoft.com/office/drawing/2014/main" id="{FFFD06CA-B4CE-4A5F-B869-34D88C9B1D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aphicFrame>
        <p:nvGraphicFramePr>
          <p:cNvPr id="309251" name="Group 3">
            <a:extLst>
              <a:ext uri="{FF2B5EF4-FFF2-40B4-BE49-F238E27FC236}">
                <a16:creationId xmlns:a16="http://schemas.microsoft.com/office/drawing/2014/main" id="{F660524C-491D-44DB-A821-C6009A40F5E5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9144000" cy="6767514"/>
        </p:xfrm>
        <a:graphic>
          <a:graphicData uri="http://schemas.openxmlformats.org/drawingml/2006/table">
            <a:tbl>
              <a:tblPr/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9088"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事業計画詳細（１）</a:t>
                      </a: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10</a:t>
                      </a: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の問い　顧客について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①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顧客は誰か？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②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顧客のニーズは何か？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101600" marR="0" lvl="0" indent="-10160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Char char="n"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対象とする業界はどこか？</a:t>
                      </a:r>
                    </a:p>
                    <a:p>
                      <a:pPr marL="101600" marR="0" lvl="0" indent="-10160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Char char="n"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ターゲット顧客はどこか？</a:t>
                      </a:r>
                    </a:p>
                    <a:p>
                      <a:pPr marL="101600" marR="0" lvl="0" indent="-10160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Char char="n"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具体的な社名は言えるか？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101600" marR="0" lvl="0" indent="-10160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Char char="n"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ターゲット顧客に共通して存在するニーズがはっきりしているか？</a:t>
                      </a:r>
                    </a:p>
                    <a:p>
                      <a:pPr marL="101600" marR="0" lvl="0" indent="-10160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Char char="n"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自社の対応すべきニーズはどれか？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00350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補足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添付資料名：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補足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添付資料名：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0825"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③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顧客に提供する価値は何か？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7538">
                <a:tc gridSpan="2">
                  <a:txBody>
                    <a:bodyPr/>
                    <a:lstStyle/>
                    <a:p>
                      <a:pPr marL="101600" marR="0" lvl="0" indent="-10160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・ターゲット顧客のニーズにダイレクトに応える自社の便益（ありがたみ）をどう表現するか？</a:t>
                      </a:r>
                    </a:p>
                    <a:p>
                      <a:pPr marL="101600" marR="0" lvl="0" indent="-101600" algn="l" defTabSz="7620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Char char="n"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要は「○○屋」なのかというコンセプトははっきりしているか？</a:t>
                      </a:r>
                    </a:p>
                    <a:p>
                      <a:pPr marL="101600" marR="0" lvl="0" indent="-101600" algn="l" defTabSz="7620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Char char="n"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顧客にどれくらいの価値を実現するかを定量化できているか？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73213"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650"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補足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添付資料名：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7442" name="Text Box 32">
            <a:extLst>
              <a:ext uri="{FF2B5EF4-FFF2-40B4-BE49-F238E27FC236}">
                <a16:creationId xmlns:a16="http://schemas.microsoft.com/office/drawing/2014/main" id="{4DF3D8CD-7CD6-4A0E-A75F-3B3537B0CE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7125" y="6629400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endParaRPr lang="ja-JP" altLang="ja-JP" sz="1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フッター プレースホルダ 1">
            <a:extLst>
              <a:ext uri="{FF2B5EF4-FFF2-40B4-BE49-F238E27FC236}">
                <a16:creationId xmlns:a16="http://schemas.microsoft.com/office/drawing/2014/main" id="{C982F282-40AD-4811-AD58-F3902987C93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800">
                <a:latin typeface="CS Times"/>
              </a:rPr>
              <a:t>(C)NVD</a:t>
            </a:r>
            <a:r>
              <a:rPr lang="ja-JP" altLang="en-US" sz="800">
                <a:latin typeface="CS Times"/>
              </a:rPr>
              <a:t>株式会社</a:t>
            </a:r>
            <a:endParaRPr lang="en-US" altLang="ja-JP" sz="800">
              <a:latin typeface="CS Times"/>
            </a:endParaRPr>
          </a:p>
        </p:txBody>
      </p:sp>
      <p:sp>
        <p:nvSpPr>
          <p:cNvPr id="18435" name="スライド番号プレースホルダ 2">
            <a:extLst>
              <a:ext uri="{FF2B5EF4-FFF2-40B4-BE49-F238E27FC236}">
                <a16:creationId xmlns:a16="http://schemas.microsoft.com/office/drawing/2014/main" id="{5972545D-A74F-4EAF-A9C1-A0362704A8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8690838C-2415-4945-BA1E-21C3F55DD85B}" type="slidenum">
              <a:rPr lang="en-US" altLang="ja-JP" sz="1400"/>
              <a:pPr eaLnBrk="1" hangingPunct="1"/>
              <a:t>5</a:t>
            </a:fld>
            <a:endParaRPr lang="en-US" altLang="ja-JP" sz="1400"/>
          </a:p>
        </p:txBody>
      </p:sp>
      <p:sp>
        <p:nvSpPr>
          <p:cNvPr id="18436" name="Rectangle 2">
            <a:extLst>
              <a:ext uri="{FF2B5EF4-FFF2-40B4-BE49-F238E27FC236}">
                <a16:creationId xmlns:a16="http://schemas.microsoft.com/office/drawing/2014/main" id="{BFB66650-353D-4EED-8C04-73B9268399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aphicFrame>
        <p:nvGraphicFramePr>
          <p:cNvPr id="311299" name="Group 3">
            <a:extLst>
              <a:ext uri="{FF2B5EF4-FFF2-40B4-BE49-F238E27FC236}">
                <a16:creationId xmlns:a16="http://schemas.microsoft.com/office/drawing/2014/main" id="{581A6BA0-4FE5-49F3-BA8F-87CF8757C7EF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9144000" cy="6858002"/>
        </p:xfrm>
        <a:graphic>
          <a:graphicData uri="http://schemas.openxmlformats.org/drawingml/2006/table">
            <a:tbl>
              <a:tblPr/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2738"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事業計画詳細（１）</a:t>
                      </a: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10</a:t>
                      </a: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の問い　優位性について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163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④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競合は誰か？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⑤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差別化のポイントは何か？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0250">
                <a:tc>
                  <a:txBody>
                    <a:bodyPr/>
                    <a:lstStyle/>
                    <a:p>
                      <a:pPr marL="101600" marR="0" lvl="0" indent="-10160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Char char="n"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顧客が自社の商品を購入する際に比較検討するのは何か？それを提供している会社はどこか？また、 比較基準は何か？</a:t>
                      </a:r>
                    </a:p>
                    <a:p>
                      <a:pPr marL="101600" marR="0" lvl="0" indent="-10160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Char char="n"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自社のターゲット顧客のニーズに対して違うアプローチで応えているのはどの会社のどのような商品か？（代替品）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101600" marR="0" lvl="0" indent="-10160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Char char="n"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競合や代替品と比較して、自社にしか出せない強みは何か？</a:t>
                      </a:r>
                    </a:p>
                    <a:p>
                      <a:pPr marL="101600" marR="0" lvl="0" indent="-10160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Char char="n"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他社には真似できない構造的な強みはどこか？また、それはなぜか？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65312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補足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添付資料名：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補足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添付資料名：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738"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事業計画詳細（１）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10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の問い　事業について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⑥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商品・　サービスの内容は？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⑦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業務フローはどうあるべきか？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9913">
                <a:tc>
                  <a:txBody>
                    <a:bodyPr/>
                    <a:lstStyle/>
                    <a:p>
                      <a:pPr marL="101600" marR="0" lvl="0" indent="-10160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Char char="n"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商品・サービスの売りは何か？</a:t>
                      </a:r>
                    </a:p>
                    <a:p>
                      <a:pPr marL="101600" marR="0" lvl="0" indent="-10160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Char char="n"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事業パンフレットの最初には何と書くか？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101600" marR="0" lvl="0" indent="-10160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Char char="n"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業務の流れは明確か？</a:t>
                      </a:r>
                    </a:p>
                    <a:p>
                      <a:pPr marL="101600" marR="0" lvl="0" indent="-10160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Char char="n"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本当にちゃんと回るのか？</a:t>
                      </a:r>
                    </a:p>
                    <a:p>
                      <a:pPr marL="101600" marR="0" lvl="0" indent="-10160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Char char="n"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各業務における収益向上のポイントは何か？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71662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補足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添付資料名：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補足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添付資料名：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フッター プレースホルダ 1">
            <a:extLst>
              <a:ext uri="{FF2B5EF4-FFF2-40B4-BE49-F238E27FC236}">
                <a16:creationId xmlns:a16="http://schemas.microsoft.com/office/drawing/2014/main" id="{4F32B72D-8418-4377-9141-A5C47EB2F6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800">
                <a:latin typeface="CS Times"/>
              </a:rPr>
              <a:t>(C)NVD</a:t>
            </a:r>
            <a:r>
              <a:rPr lang="ja-JP" altLang="en-US" sz="800">
                <a:latin typeface="CS Times"/>
              </a:rPr>
              <a:t>株式会社</a:t>
            </a:r>
            <a:endParaRPr lang="en-US" altLang="ja-JP" sz="800">
              <a:latin typeface="CS Times"/>
            </a:endParaRPr>
          </a:p>
        </p:txBody>
      </p:sp>
      <p:sp>
        <p:nvSpPr>
          <p:cNvPr id="19459" name="スライド番号プレースホルダ 2">
            <a:extLst>
              <a:ext uri="{FF2B5EF4-FFF2-40B4-BE49-F238E27FC236}">
                <a16:creationId xmlns:a16="http://schemas.microsoft.com/office/drawing/2014/main" id="{91FA974B-B9E2-4D20-B40B-CFD8ECD836B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0A2C8BF6-2C9E-4EA8-A7F6-EEE8A6F219AD}" type="slidenum">
              <a:rPr lang="en-US" altLang="ja-JP" sz="1400"/>
              <a:pPr eaLnBrk="1" hangingPunct="1"/>
              <a:t>6</a:t>
            </a:fld>
            <a:endParaRPr lang="en-US" altLang="ja-JP" sz="1400"/>
          </a:p>
        </p:txBody>
      </p:sp>
      <p:sp>
        <p:nvSpPr>
          <p:cNvPr id="19460" name="Rectangle 2">
            <a:extLst>
              <a:ext uri="{FF2B5EF4-FFF2-40B4-BE49-F238E27FC236}">
                <a16:creationId xmlns:a16="http://schemas.microsoft.com/office/drawing/2014/main" id="{5BD73D42-F987-4A52-8AD8-1D318BA332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aphicFrame>
        <p:nvGraphicFramePr>
          <p:cNvPr id="313347" name="Group 3">
            <a:extLst>
              <a:ext uri="{FF2B5EF4-FFF2-40B4-BE49-F238E27FC236}">
                <a16:creationId xmlns:a16="http://schemas.microsoft.com/office/drawing/2014/main" id="{78FC2484-49B8-430D-944F-D6D378AB4CA9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/>
              <a:tblGrid>
                <a:gridCol w="403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05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3850"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事業計画詳細（１）</a:t>
                      </a:r>
                      <a:r>
                        <a:rPr kumimoji="1" lang="en-US" altLang="ja-JP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10</a:t>
                      </a: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の問い　スケーラビリティーについて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⑧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事業の成果を測る指標（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KPI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）は何か？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⑨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事業のリスクは何か？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3413">
                <a:tc>
                  <a:txBody>
                    <a:bodyPr/>
                    <a:lstStyle/>
                    <a:p>
                      <a:pPr marL="101600" marR="0" lvl="0" indent="-101600" algn="l" defTabSz="7620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Char char="n"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事業の成功のために最も注力すべき業務指標は何か？</a:t>
                      </a:r>
                    </a:p>
                    <a:p>
                      <a:pPr marL="101600" marR="0" lvl="0" indent="-101600" algn="l" defTabSz="7620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Char char="n"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その目標値はどれくらいか？</a:t>
                      </a:r>
                    </a:p>
                    <a:p>
                      <a:pPr marL="101600" marR="0" lvl="0" indent="-101600" algn="l" defTabSz="7620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Char char="n"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指標向上のための打ち手は明確か？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101600" marR="0" lvl="0" indent="-10160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Char char="n"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収益が実現されない＝事業の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KPI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の目標値達成を阻害するファクターは何が考えられるか？</a:t>
                      </a:r>
                    </a:p>
                    <a:p>
                      <a:pPr marL="101600" marR="0" lvl="0" indent="-10160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Char char="n"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その可能性を削減するために具体策はあるか？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25674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補足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添付資料名：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補足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添付資料名：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0513"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⑩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今後の収益成長の見込みはどうか？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4200">
                <a:tc gridSpan="2">
                  <a:txBody>
                    <a:bodyPr/>
                    <a:lstStyle/>
                    <a:p>
                      <a:pPr marL="101600" marR="0" lvl="0" indent="-10160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Char char="n"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収益の見込み（額とタイミング）はどうなっているか？</a:t>
                      </a:r>
                    </a:p>
                    <a:p>
                      <a:pPr marL="101600" marR="0" lvl="0" indent="-10160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Char char="n"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どの時点でどれくらいの資金が必要になり、投資のタイミングと期待効果の時期はいつになるか？</a:t>
                      </a:r>
                    </a:p>
                    <a:p>
                      <a:pPr marL="101600" marR="0" lvl="0" indent="-10160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Char char="n"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キャッシュの流れをどう予測するか？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62137"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2263">
                <a:tc gridSpan="2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補足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添付資料名：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フッター プレースホルダ 1">
            <a:extLst>
              <a:ext uri="{FF2B5EF4-FFF2-40B4-BE49-F238E27FC236}">
                <a16:creationId xmlns:a16="http://schemas.microsoft.com/office/drawing/2014/main" id="{A1CD4A8A-EAD3-4EDA-9BCF-00FBD09E812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800">
                <a:latin typeface="CS Times"/>
              </a:rPr>
              <a:t>(C)NVD</a:t>
            </a:r>
            <a:r>
              <a:rPr lang="ja-JP" altLang="en-US" sz="800">
                <a:latin typeface="CS Times"/>
              </a:rPr>
              <a:t>株式会社</a:t>
            </a:r>
            <a:endParaRPr lang="en-US" altLang="ja-JP" sz="800">
              <a:latin typeface="CS Times"/>
            </a:endParaRPr>
          </a:p>
        </p:txBody>
      </p:sp>
      <p:sp>
        <p:nvSpPr>
          <p:cNvPr id="20483" name="スライド番号プレースホルダ 2">
            <a:extLst>
              <a:ext uri="{FF2B5EF4-FFF2-40B4-BE49-F238E27FC236}">
                <a16:creationId xmlns:a16="http://schemas.microsoft.com/office/drawing/2014/main" id="{C8A0CDF7-8AC8-4565-B3A3-562F7C2DCB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91E01017-C520-492D-8AFC-3B20BE99DAE8}" type="slidenum">
              <a:rPr lang="en-US" altLang="ja-JP" sz="1400"/>
              <a:pPr eaLnBrk="1" hangingPunct="1"/>
              <a:t>7</a:t>
            </a:fld>
            <a:endParaRPr lang="en-US" altLang="ja-JP" sz="1400"/>
          </a:p>
        </p:txBody>
      </p:sp>
      <p:sp>
        <p:nvSpPr>
          <p:cNvPr id="20484" name="Rectangle 2">
            <a:extLst>
              <a:ext uri="{FF2B5EF4-FFF2-40B4-BE49-F238E27FC236}">
                <a16:creationId xmlns:a16="http://schemas.microsoft.com/office/drawing/2014/main" id="{FF33D0F1-AF9B-43CD-9A4A-34C41D64A4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aphicFrame>
        <p:nvGraphicFramePr>
          <p:cNvPr id="315395" name="Group 3">
            <a:extLst>
              <a:ext uri="{FF2B5EF4-FFF2-40B4-BE49-F238E27FC236}">
                <a16:creationId xmlns:a16="http://schemas.microsoft.com/office/drawing/2014/main" id="{62A4CB21-B9DD-4F33-B0D5-C690B9E604F0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/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52413">
                <a:tc gridSpan="9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事業計画詳細（２）　</a:t>
                      </a: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商品・サービス概要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商品・サービスの名称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11373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概要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3749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ターゲット</a:t>
                      </a:r>
                    </a:p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顧客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市場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413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市場規模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販売単価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円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円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円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円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413">
                <a:tc rowSpan="10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原価内訳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原価費目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単位原価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原価費目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単位原価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原価費目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単位原価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原価費目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単位原価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4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4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4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4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24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4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24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24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4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2413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原価合計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フッター プレースホルダ 1">
            <a:extLst>
              <a:ext uri="{FF2B5EF4-FFF2-40B4-BE49-F238E27FC236}">
                <a16:creationId xmlns:a16="http://schemas.microsoft.com/office/drawing/2014/main" id="{04B05D99-4D34-4EC3-8F09-2EA746D78E9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800">
                <a:latin typeface="CS Times"/>
              </a:rPr>
              <a:t>(C)NVD</a:t>
            </a:r>
            <a:r>
              <a:rPr lang="ja-JP" altLang="en-US" sz="800">
                <a:latin typeface="CS Times"/>
              </a:rPr>
              <a:t>株式会社</a:t>
            </a:r>
            <a:endParaRPr lang="en-US" altLang="ja-JP" sz="800">
              <a:latin typeface="CS Times"/>
            </a:endParaRPr>
          </a:p>
        </p:txBody>
      </p:sp>
      <p:sp>
        <p:nvSpPr>
          <p:cNvPr id="21507" name="スライド番号プレースホルダ 2">
            <a:extLst>
              <a:ext uri="{FF2B5EF4-FFF2-40B4-BE49-F238E27FC236}">
                <a16:creationId xmlns:a16="http://schemas.microsoft.com/office/drawing/2014/main" id="{431EABFF-7E6F-41F2-8904-6C715686E5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8D924F17-26D9-4624-90AD-769838F4E99D}" type="slidenum">
              <a:rPr lang="en-US" altLang="ja-JP" sz="1400"/>
              <a:pPr eaLnBrk="1" hangingPunct="1"/>
              <a:t>8</a:t>
            </a:fld>
            <a:endParaRPr lang="en-US" altLang="ja-JP" sz="1400"/>
          </a:p>
        </p:txBody>
      </p:sp>
      <p:sp>
        <p:nvSpPr>
          <p:cNvPr id="21508" name="Rectangle 2">
            <a:extLst>
              <a:ext uri="{FF2B5EF4-FFF2-40B4-BE49-F238E27FC236}">
                <a16:creationId xmlns:a16="http://schemas.microsoft.com/office/drawing/2014/main" id="{5850FB36-437B-4C2A-A7FD-C8A994F35B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aphicFrame>
        <p:nvGraphicFramePr>
          <p:cNvPr id="317443" name="Group 3">
            <a:extLst>
              <a:ext uri="{FF2B5EF4-FFF2-40B4-BE49-F238E27FC236}">
                <a16:creationId xmlns:a16="http://schemas.microsoft.com/office/drawing/2014/main" id="{36B2E4C7-092F-4F6E-A98E-1E5500A3E753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9144000" cy="457200"/>
        </p:xfrm>
        <a:graphic>
          <a:graphicData uri="http://schemas.openxmlformats.org/drawingml/2006/table">
            <a:tbl>
              <a:tblPr/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事業計画詳細（３）　</a:t>
                      </a: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商談状況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引き合い、契約・受注、販売等状況（</a:t>
                      </a: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Excel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）を添付してください。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フッター プレースホルダ 3">
            <a:extLst>
              <a:ext uri="{FF2B5EF4-FFF2-40B4-BE49-F238E27FC236}">
                <a16:creationId xmlns:a16="http://schemas.microsoft.com/office/drawing/2014/main" id="{53CEDA54-DD5E-4E77-BE10-F4F3BDD8905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800">
                <a:latin typeface="CS Times"/>
              </a:rPr>
              <a:t>(C)NVD</a:t>
            </a:r>
            <a:r>
              <a:rPr lang="ja-JP" altLang="en-US" sz="800">
                <a:latin typeface="CS Times"/>
              </a:rPr>
              <a:t>株式会社</a:t>
            </a:r>
            <a:endParaRPr lang="en-US" altLang="ja-JP" sz="800">
              <a:latin typeface="CS Times"/>
            </a:endParaRPr>
          </a:p>
        </p:txBody>
      </p:sp>
      <p:sp>
        <p:nvSpPr>
          <p:cNvPr id="22531" name="スライド番号プレースホルダ 4">
            <a:extLst>
              <a:ext uri="{FF2B5EF4-FFF2-40B4-BE49-F238E27FC236}">
                <a16:creationId xmlns:a16="http://schemas.microsoft.com/office/drawing/2014/main" id="{7BA351B1-9B16-4CBF-9097-30CD2836984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02E3C102-5358-44FF-8E30-DA5C1E61F420}" type="slidenum">
              <a:rPr lang="en-US" altLang="ja-JP" sz="1400"/>
              <a:pPr eaLnBrk="1" hangingPunct="1"/>
              <a:t>9</a:t>
            </a:fld>
            <a:endParaRPr lang="en-US" altLang="ja-JP" sz="1400"/>
          </a:p>
        </p:txBody>
      </p:sp>
      <p:sp>
        <p:nvSpPr>
          <p:cNvPr id="22532" name="Rectangle 2">
            <a:extLst>
              <a:ext uri="{FF2B5EF4-FFF2-40B4-BE49-F238E27FC236}">
                <a16:creationId xmlns:a16="http://schemas.microsoft.com/office/drawing/2014/main" id="{2E9558E0-2008-4425-9EE7-B83ABB6233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aphicFrame>
        <p:nvGraphicFramePr>
          <p:cNvPr id="319491" name="Group 3">
            <a:extLst>
              <a:ext uri="{FF2B5EF4-FFF2-40B4-BE49-F238E27FC236}">
                <a16:creationId xmlns:a16="http://schemas.microsoft.com/office/drawing/2014/main" id="{10616EC0-8C55-4A4E-82E9-6B280959A2BF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/>
              <a:tblGrid>
                <a:gridCol w="45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98450">
                <a:tc gridSpan="8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事業計画詳細（４）　販売計画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450">
                <a:tc gridSpan="3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年度　　　　　　　　　　　　（百万円）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20 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年度</a:t>
                      </a: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3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月期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20 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年度</a:t>
                      </a: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3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月期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20 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年度</a:t>
                      </a: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3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月期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20 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年度</a:t>
                      </a: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3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月期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20 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　年度</a:t>
                      </a: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3</a:t>
                      </a: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月期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6863">
                <a:tc rowSpan="21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P/L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商品１</a:t>
                      </a:r>
                    </a:p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売上高</a:t>
                      </a:r>
                      <a:endParaRPr kumimoji="1" lang="ja-JP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8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単価（千円）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8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販売数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8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売上原価</a:t>
                      </a:r>
                      <a:endParaRPr kumimoji="1" lang="ja-JP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8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単位原価（千円）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8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粗利</a:t>
                      </a:r>
                      <a:endParaRPr kumimoji="1" lang="ja-JP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68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商品２</a:t>
                      </a:r>
                    </a:p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売上高</a:t>
                      </a:r>
                      <a:endParaRPr kumimoji="1" lang="ja-JP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8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単価（千円）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8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販売数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8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売上原価</a:t>
                      </a:r>
                      <a:endParaRPr kumimoji="1" lang="ja-JP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8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単位原価（千円）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98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粗利</a:t>
                      </a:r>
                      <a:endParaRPr kumimoji="1" lang="ja-JP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968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商品３</a:t>
                      </a:r>
                    </a:p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売上高</a:t>
                      </a:r>
                      <a:endParaRPr kumimoji="1" lang="ja-JP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98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単価（千円）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98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販売数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98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売上原価</a:t>
                      </a:r>
                      <a:endParaRPr kumimoji="1" lang="ja-JP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98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単位原価（千円）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98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粗利</a:t>
                      </a:r>
                      <a:endParaRPr kumimoji="1" lang="ja-JP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968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売上高合計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98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売上原価合計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98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粗利合計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>
            <a:alpha val="50000"/>
          </a:schemeClr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>
            <a:alpha val="50000"/>
          </a:schemeClr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4036</TotalTime>
  <Words>1728</Words>
  <Application>Microsoft Office PowerPoint</Application>
  <PresentationFormat>画面に合わせる (4:3)</PresentationFormat>
  <Paragraphs>425</Paragraphs>
  <Slides>16</Slides>
  <Notes>16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24" baseType="lpstr">
      <vt:lpstr>Times New Roman</vt:lpstr>
      <vt:lpstr>ＭＳ Ｐゴシック</vt:lpstr>
      <vt:lpstr>Arial</vt:lpstr>
      <vt:lpstr>Wingdings</vt:lpstr>
      <vt:lpstr>ＭＳ Ｐ明朝</vt:lpstr>
      <vt:lpstr>CS Times</vt:lpstr>
      <vt:lpstr>Verdana</vt:lpstr>
      <vt:lpstr>標準デザイン</vt:lpstr>
      <vt:lpstr>事業計画書の概説とフォーマット</vt:lpstr>
      <vt:lpstr>達成の目安とアウトプットイメージ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松本英博</Manager>
  <Company>ネオテニーベンチャー開発（株）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会社案内</dc:title>
  <dc:creator>ＮＶＤ</dc:creator>
  <cp:lastModifiedBy>松本英博</cp:lastModifiedBy>
  <cp:revision>245</cp:revision>
  <cp:lastPrinted>2002-02-21T08:52:31Z</cp:lastPrinted>
  <dcterms:created xsi:type="dcterms:W3CDTF">2000-06-13T05:27:00Z</dcterms:created>
  <dcterms:modified xsi:type="dcterms:W3CDTF">2020-06-09T08:38:52Z</dcterms:modified>
</cp:coreProperties>
</file>